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4" r:id="rId3"/>
  </p:sldMasterIdLst>
  <p:notesMasterIdLst>
    <p:notesMasterId r:id="rId79"/>
  </p:notesMasterIdLst>
  <p:handoutMasterIdLst>
    <p:handoutMasterId r:id="rId80"/>
  </p:handoutMasterIdLst>
  <p:sldIdLst>
    <p:sldId id="257" r:id="rId4"/>
    <p:sldId id="327" r:id="rId5"/>
    <p:sldId id="328" r:id="rId6"/>
    <p:sldId id="329" r:id="rId7"/>
    <p:sldId id="330" r:id="rId8"/>
    <p:sldId id="331" r:id="rId9"/>
    <p:sldId id="345" r:id="rId10"/>
    <p:sldId id="346" r:id="rId11"/>
    <p:sldId id="347" r:id="rId12"/>
    <p:sldId id="348" r:id="rId13"/>
    <p:sldId id="349" r:id="rId14"/>
    <p:sldId id="350" r:id="rId15"/>
    <p:sldId id="360" r:id="rId16"/>
    <p:sldId id="334" r:id="rId17"/>
    <p:sldId id="358" r:id="rId18"/>
    <p:sldId id="335" r:id="rId19"/>
    <p:sldId id="336" r:id="rId20"/>
    <p:sldId id="351" r:id="rId21"/>
    <p:sldId id="338" r:id="rId22"/>
    <p:sldId id="339" r:id="rId23"/>
    <p:sldId id="340" r:id="rId24"/>
    <p:sldId id="341" r:id="rId25"/>
    <p:sldId id="342" r:id="rId26"/>
    <p:sldId id="343" r:id="rId27"/>
    <p:sldId id="344" r:id="rId28"/>
    <p:sldId id="359" r:id="rId29"/>
    <p:sldId id="322"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286" r:id="rId64"/>
    <p:sldId id="258" r:id="rId65"/>
    <p:sldId id="283" r:id="rId66"/>
    <p:sldId id="261" r:id="rId67"/>
    <p:sldId id="284" r:id="rId68"/>
    <p:sldId id="285" r:id="rId69"/>
    <p:sldId id="324" r:id="rId70"/>
    <p:sldId id="352" r:id="rId71"/>
    <p:sldId id="353" r:id="rId72"/>
    <p:sldId id="354" r:id="rId73"/>
    <p:sldId id="355" r:id="rId74"/>
    <p:sldId id="356" r:id="rId75"/>
    <p:sldId id="357" r:id="rId76"/>
    <p:sldId id="326" r:id="rId77"/>
    <p:sldId id="282" r:id="rId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0" autoAdjust="0"/>
    <p:restoredTop sz="86401" autoAdjust="0"/>
  </p:normalViewPr>
  <p:slideViewPr>
    <p:cSldViewPr snapToGrid="0">
      <p:cViewPr varScale="1">
        <p:scale>
          <a:sx n="90" d="100"/>
          <a:sy n="90" d="100"/>
        </p:scale>
        <p:origin x="208" y="5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0BD3B-FFC0-4888-8631-EBE4E569B86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B591BD3-7C3F-4A54-A93D-A7A585EA2CB5}">
      <dgm:prSet phldrT="[Text]"/>
      <dgm:spPr>
        <a:solidFill>
          <a:schemeClr val="accent3"/>
        </a:solidFill>
      </dgm:spPr>
      <dgm:t>
        <a:bodyPr/>
        <a:lstStyle/>
        <a:p>
          <a:r>
            <a:rPr lang="en-US" dirty="0">
              <a:solidFill>
                <a:schemeClr val="tx1"/>
              </a:solidFill>
            </a:rPr>
            <a:t>Outcomes</a:t>
          </a:r>
        </a:p>
      </dgm:t>
    </dgm:pt>
    <dgm:pt modelId="{F3379B6C-F42B-487A-954F-84DDEF734F7A}" type="parTrans" cxnId="{874139F7-712D-4348-BC9D-E1F5AF1399E9}">
      <dgm:prSet/>
      <dgm:spPr/>
      <dgm:t>
        <a:bodyPr/>
        <a:lstStyle/>
        <a:p>
          <a:endParaRPr lang="en-US"/>
        </a:p>
      </dgm:t>
    </dgm:pt>
    <dgm:pt modelId="{AA3B54B5-E7CA-4EEA-AEA3-A4B0B1034758}" type="sibTrans" cxnId="{874139F7-712D-4348-BC9D-E1F5AF1399E9}">
      <dgm:prSet/>
      <dgm:spPr/>
      <dgm:t>
        <a:bodyPr/>
        <a:lstStyle/>
        <a:p>
          <a:endParaRPr lang="en-US"/>
        </a:p>
      </dgm:t>
    </dgm:pt>
    <dgm:pt modelId="{6DEC9201-9BDF-4955-AD87-F8A2CB4A3644}">
      <dgm:prSet phldrT="[Text]" custT="1"/>
      <dgm:spPr>
        <a:solidFill>
          <a:schemeClr val="bg2">
            <a:lumMod val="50000"/>
          </a:schemeClr>
        </a:solidFill>
      </dgm:spPr>
      <dgm:t>
        <a:bodyPr/>
        <a:lstStyle/>
        <a:p>
          <a:r>
            <a:rPr lang="en-US" sz="1800" dirty="0"/>
            <a:t>Treatment</a:t>
          </a:r>
        </a:p>
      </dgm:t>
    </dgm:pt>
    <dgm:pt modelId="{B1713BEE-D547-4BB2-936D-044E289AA900}" type="parTrans" cxnId="{3A101117-724D-43E5-8D3E-DA03E96F838D}">
      <dgm:prSet/>
      <dgm:spPr/>
      <dgm:t>
        <a:bodyPr/>
        <a:lstStyle/>
        <a:p>
          <a:endParaRPr lang="en-US"/>
        </a:p>
      </dgm:t>
    </dgm:pt>
    <dgm:pt modelId="{FE443AD8-4E3D-4A4A-97F6-385F8F46E50B}" type="sibTrans" cxnId="{3A101117-724D-43E5-8D3E-DA03E96F838D}">
      <dgm:prSet/>
      <dgm:spPr/>
      <dgm:t>
        <a:bodyPr/>
        <a:lstStyle/>
        <a:p>
          <a:endParaRPr lang="en-US"/>
        </a:p>
      </dgm:t>
    </dgm:pt>
    <dgm:pt modelId="{EE1699F0-46E9-4797-B559-AE6DEA81E0BB}">
      <dgm:prSet phldrT="[Text]" custT="1"/>
      <dgm:spPr>
        <a:solidFill>
          <a:schemeClr val="accent6"/>
        </a:solidFill>
      </dgm:spPr>
      <dgm:t>
        <a:bodyPr/>
        <a:lstStyle/>
        <a:p>
          <a:r>
            <a:rPr lang="en-US" sz="1800" dirty="0"/>
            <a:t>Measurement</a:t>
          </a:r>
        </a:p>
      </dgm:t>
    </dgm:pt>
    <dgm:pt modelId="{C68601FB-92DF-4BAA-A342-730D04076B6F}" type="parTrans" cxnId="{8C6A4A3B-7C91-4FD6-80C9-798ED1EDEAA2}">
      <dgm:prSet/>
      <dgm:spPr/>
      <dgm:t>
        <a:bodyPr/>
        <a:lstStyle/>
        <a:p>
          <a:endParaRPr lang="en-US"/>
        </a:p>
      </dgm:t>
    </dgm:pt>
    <dgm:pt modelId="{10F0A4F5-13CE-4B1D-9DAF-7266278F9435}" type="sibTrans" cxnId="{8C6A4A3B-7C91-4FD6-80C9-798ED1EDEAA2}">
      <dgm:prSet/>
      <dgm:spPr/>
      <dgm:t>
        <a:bodyPr/>
        <a:lstStyle/>
        <a:p>
          <a:endParaRPr lang="en-US"/>
        </a:p>
      </dgm:t>
    </dgm:pt>
    <dgm:pt modelId="{239E966D-42DF-423A-A537-78CBA915205F}">
      <dgm:prSet phldrT="[Text]" custT="1"/>
      <dgm:spPr>
        <a:solidFill>
          <a:schemeClr val="accent4"/>
        </a:solidFill>
      </dgm:spPr>
      <dgm:t>
        <a:bodyPr/>
        <a:lstStyle/>
        <a:p>
          <a:r>
            <a:rPr lang="en-US" sz="1800" dirty="0"/>
            <a:t>Efficacy</a:t>
          </a:r>
        </a:p>
      </dgm:t>
    </dgm:pt>
    <dgm:pt modelId="{1924FB74-2F9F-406F-A2FF-3B2EBAD4A979}" type="parTrans" cxnId="{072554F6-04B8-489D-886B-D43E42E9750F}">
      <dgm:prSet/>
      <dgm:spPr/>
      <dgm:t>
        <a:bodyPr/>
        <a:lstStyle/>
        <a:p>
          <a:endParaRPr lang="en-US"/>
        </a:p>
      </dgm:t>
    </dgm:pt>
    <dgm:pt modelId="{4284239A-8BAF-41AE-82D9-D2DC7FA3560C}" type="sibTrans" cxnId="{072554F6-04B8-489D-886B-D43E42E9750F}">
      <dgm:prSet/>
      <dgm:spPr/>
      <dgm:t>
        <a:bodyPr/>
        <a:lstStyle/>
        <a:p>
          <a:endParaRPr lang="en-US"/>
        </a:p>
      </dgm:t>
    </dgm:pt>
    <dgm:pt modelId="{EA2B186D-9B71-41DD-9A9F-C00F6E2C15E9}">
      <dgm:prSet phldrT="[Text]" custT="1"/>
      <dgm:spPr>
        <a:solidFill>
          <a:schemeClr val="accent5"/>
        </a:solidFill>
      </dgm:spPr>
      <dgm:t>
        <a:bodyPr/>
        <a:lstStyle/>
        <a:p>
          <a:r>
            <a:rPr lang="en-US" sz="1800" dirty="0"/>
            <a:t>Translation</a:t>
          </a:r>
        </a:p>
      </dgm:t>
    </dgm:pt>
    <dgm:pt modelId="{FADDF16B-6B8D-41AE-9661-DA32E65142D4}" type="parTrans" cxnId="{F26B2CF4-C93D-40AA-B5F9-7B013FA7C44A}">
      <dgm:prSet/>
      <dgm:spPr/>
      <dgm:t>
        <a:bodyPr/>
        <a:lstStyle/>
        <a:p>
          <a:endParaRPr lang="en-US"/>
        </a:p>
      </dgm:t>
    </dgm:pt>
    <dgm:pt modelId="{64885E68-B1D3-4411-B1BA-E985F109CFB4}" type="sibTrans" cxnId="{F26B2CF4-C93D-40AA-B5F9-7B013FA7C44A}">
      <dgm:prSet/>
      <dgm:spPr/>
      <dgm:t>
        <a:bodyPr/>
        <a:lstStyle/>
        <a:p>
          <a:endParaRPr lang="en-US"/>
        </a:p>
      </dgm:t>
    </dgm:pt>
    <dgm:pt modelId="{93F0446E-737D-4272-BDC0-8C1A571996C1}" type="pres">
      <dgm:prSet presAssocID="{C490BD3B-FFC0-4888-8631-EBE4E569B863}" presName="Name0" presStyleCnt="0">
        <dgm:presLayoutVars>
          <dgm:chMax val="1"/>
          <dgm:dir/>
          <dgm:animLvl val="ctr"/>
          <dgm:resizeHandles val="exact"/>
        </dgm:presLayoutVars>
      </dgm:prSet>
      <dgm:spPr/>
    </dgm:pt>
    <dgm:pt modelId="{17478397-AC67-4C2E-ADD1-0168856CEFAF}" type="pres">
      <dgm:prSet presAssocID="{7B591BD3-7C3F-4A54-A93D-A7A585EA2CB5}" presName="centerShape" presStyleLbl="node0" presStyleIdx="0" presStyleCnt="1" custScaleX="105431" custScaleY="101844"/>
      <dgm:spPr/>
    </dgm:pt>
    <dgm:pt modelId="{D91FB63F-4414-4FBF-B32D-9F54C18F2C97}" type="pres">
      <dgm:prSet presAssocID="{6DEC9201-9BDF-4955-AD87-F8A2CB4A3644}" presName="node" presStyleLbl="node1" presStyleIdx="0" presStyleCnt="4" custScaleX="143222" custScaleY="119883">
        <dgm:presLayoutVars>
          <dgm:bulletEnabled val="1"/>
        </dgm:presLayoutVars>
      </dgm:prSet>
      <dgm:spPr/>
    </dgm:pt>
    <dgm:pt modelId="{54B33AD9-3C0A-45BF-B5BF-22D560C3CE14}" type="pres">
      <dgm:prSet presAssocID="{6DEC9201-9BDF-4955-AD87-F8A2CB4A3644}" presName="dummy" presStyleCnt="0"/>
      <dgm:spPr/>
    </dgm:pt>
    <dgm:pt modelId="{482B3BB3-1A46-4920-B928-D9C45F710ECA}" type="pres">
      <dgm:prSet presAssocID="{FE443AD8-4E3D-4A4A-97F6-385F8F46E50B}" presName="sibTrans" presStyleLbl="sibTrans2D1" presStyleIdx="0" presStyleCnt="4"/>
      <dgm:spPr/>
    </dgm:pt>
    <dgm:pt modelId="{B4893B6A-A8FE-45DC-9BA1-729433ED1D1B}" type="pres">
      <dgm:prSet presAssocID="{EE1699F0-46E9-4797-B559-AE6DEA81E0BB}" presName="node" presStyleLbl="node1" presStyleIdx="1" presStyleCnt="4" custScaleX="161679" custScaleY="109973" custRadScaleRad="106575" custRadScaleInc="-673">
        <dgm:presLayoutVars>
          <dgm:bulletEnabled val="1"/>
        </dgm:presLayoutVars>
      </dgm:prSet>
      <dgm:spPr/>
    </dgm:pt>
    <dgm:pt modelId="{2A838FFA-99C7-41FC-AB6C-99CCA1E068C2}" type="pres">
      <dgm:prSet presAssocID="{EE1699F0-46E9-4797-B559-AE6DEA81E0BB}" presName="dummy" presStyleCnt="0"/>
      <dgm:spPr/>
    </dgm:pt>
    <dgm:pt modelId="{D4E34F6C-67F7-4DB3-B808-A53B5AD9162A}" type="pres">
      <dgm:prSet presAssocID="{10F0A4F5-13CE-4B1D-9DAF-7266278F9435}" presName="sibTrans" presStyleLbl="sibTrans2D1" presStyleIdx="1" presStyleCnt="4"/>
      <dgm:spPr/>
    </dgm:pt>
    <dgm:pt modelId="{B5FD4997-F9A7-4CA3-A78B-12FC7872B07C}" type="pres">
      <dgm:prSet presAssocID="{239E966D-42DF-423A-A537-78CBA915205F}" presName="node" presStyleLbl="node1" presStyleIdx="2" presStyleCnt="4" custScaleX="143369" custScaleY="117605" custRadScaleRad="98873" custRadScaleInc="462">
        <dgm:presLayoutVars>
          <dgm:bulletEnabled val="1"/>
        </dgm:presLayoutVars>
      </dgm:prSet>
      <dgm:spPr/>
    </dgm:pt>
    <dgm:pt modelId="{2A27C980-2EAA-4191-97D8-471BD113AAC1}" type="pres">
      <dgm:prSet presAssocID="{239E966D-42DF-423A-A537-78CBA915205F}" presName="dummy" presStyleCnt="0"/>
      <dgm:spPr/>
    </dgm:pt>
    <dgm:pt modelId="{84FB7B8A-11C5-4756-8E01-D1CB5BEB8D8B}" type="pres">
      <dgm:prSet presAssocID="{4284239A-8BAF-41AE-82D9-D2DC7FA3560C}" presName="sibTrans" presStyleLbl="sibTrans2D1" presStyleIdx="2" presStyleCnt="4"/>
      <dgm:spPr/>
    </dgm:pt>
    <dgm:pt modelId="{622B4A00-99C3-425A-979D-6EC0A1D292F1}" type="pres">
      <dgm:prSet presAssocID="{EA2B186D-9B71-41DD-9A9F-C00F6E2C15E9}" presName="node" presStyleLbl="node1" presStyleIdx="3" presStyleCnt="4" custScaleX="164565" custScaleY="109973" custRadScaleRad="108253" custRadScaleInc="662">
        <dgm:presLayoutVars>
          <dgm:bulletEnabled val="1"/>
        </dgm:presLayoutVars>
      </dgm:prSet>
      <dgm:spPr/>
    </dgm:pt>
    <dgm:pt modelId="{84EDF7AA-DC5E-46E2-8251-DC2E96BDBA13}" type="pres">
      <dgm:prSet presAssocID="{EA2B186D-9B71-41DD-9A9F-C00F6E2C15E9}" presName="dummy" presStyleCnt="0"/>
      <dgm:spPr/>
    </dgm:pt>
    <dgm:pt modelId="{0501CBEA-772D-4731-AC9B-F85F9F723175}" type="pres">
      <dgm:prSet presAssocID="{64885E68-B1D3-4411-B1BA-E985F109CFB4}" presName="sibTrans" presStyleLbl="sibTrans2D1" presStyleIdx="3" presStyleCnt="4"/>
      <dgm:spPr/>
    </dgm:pt>
  </dgm:ptLst>
  <dgm:cxnLst>
    <dgm:cxn modelId="{DBE57F0D-FE0E-461E-8AF9-EB85B165E00F}" type="presOf" srcId="{64885E68-B1D3-4411-B1BA-E985F109CFB4}" destId="{0501CBEA-772D-4731-AC9B-F85F9F723175}" srcOrd="0" destOrd="0" presId="urn:microsoft.com/office/officeart/2005/8/layout/radial6"/>
    <dgm:cxn modelId="{3A101117-724D-43E5-8D3E-DA03E96F838D}" srcId="{7B591BD3-7C3F-4A54-A93D-A7A585EA2CB5}" destId="{6DEC9201-9BDF-4955-AD87-F8A2CB4A3644}" srcOrd="0" destOrd="0" parTransId="{B1713BEE-D547-4BB2-936D-044E289AA900}" sibTransId="{FE443AD8-4E3D-4A4A-97F6-385F8F46E50B}"/>
    <dgm:cxn modelId="{8C6A4A3B-7C91-4FD6-80C9-798ED1EDEAA2}" srcId="{7B591BD3-7C3F-4A54-A93D-A7A585EA2CB5}" destId="{EE1699F0-46E9-4797-B559-AE6DEA81E0BB}" srcOrd="1" destOrd="0" parTransId="{C68601FB-92DF-4BAA-A342-730D04076B6F}" sibTransId="{10F0A4F5-13CE-4B1D-9DAF-7266278F9435}"/>
    <dgm:cxn modelId="{8BEA054D-6AE1-4566-BDA9-2F49450651D4}" type="presOf" srcId="{EA2B186D-9B71-41DD-9A9F-C00F6E2C15E9}" destId="{622B4A00-99C3-425A-979D-6EC0A1D292F1}" srcOrd="0" destOrd="0" presId="urn:microsoft.com/office/officeart/2005/8/layout/radial6"/>
    <dgm:cxn modelId="{3996BF62-D05F-48BA-B3CC-2AC58127DEB1}" type="presOf" srcId="{FE443AD8-4E3D-4A4A-97F6-385F8F46E50B}" destId="{482B3BB3-1A46-4920-B928-D9C45F710ECA}" srcOrd="0" destOrd="0" presId="urn:microsoft.com/office/officeart/2005/8/layout/radial6"/>
    <dgm:cxn modelId="{75F0D665-9BBA-4CA5-B908-54223A2C3492}" type="presOf" srcId="{C490BD3B-FFC0-4888-8631-EBE4E569B863}" destId="{93F0446E-737D-4272-BDC0-8C1A571996C1}" srcOrd="0" destOrd="0" presId="urn:microsoft.com/office/officeart/2005/8/layout/radial6"/>
    <dgm:cxn modelId="{F7A6AB7C-3F47-4B33-BFCF-85A9F6E4CAA9}" type="presOf" srcId="{4284239A-8BAF-41AE-82D9-D2DC7FA3560C}" destId="{84FB7B8A-11C5-4756-8E01-D1CB5BEB8D8B}" srcOrd="0" destOrd="0" presId="urn:microsoft.com/office/officeart/2005/8/layout/radial6"/>
    <dgm:cxn modelId="{AB56E87E-0808-446D-8556-DCFA4ECDC7B8}" type="presOf" srcId="{EE1699F0-46E9-4797-B559-AE6DEA81E0BB}" destId="{B4893B6A-A8FE-45DC-9BA1-729433ED1D1B}" srcOrd="0" destOrd="0" presId="urn:microsoft.com/office/officeart/2005/8/layout/radial6"/>
    <dgm:cxn modelId="{F8BFE0A8-9355-45D1-940C-01898B17B956}" type="presOf" srcId="{7B591BD3-7C3F-4A54-A93D-A7A585EA2CB5}" destId="{17478397-AC67-4C2E-ADD1-0168856CEFAF}" srcOrd="0" destOrd="0" presId="urn:microsoft.com/office/officeart/2005/8/layout/radial6"/>
    <dgm:cxn modelId="{147184C4-3096-49A6-870E-21851CA40694}" type="presOf" srcId="{239E966D-42DF-423A-A537-78CBA915205F}" destId="{B5FD4997-F9A7-4CA3-A78B-12FC7872B07C}" srcOrd="0" destOrd="0" presId="urn:microsoft.com/office/officeart/2005/8/layout/radial6"/>
    <dgm:cxn modelId="{8358BFC5-A9CC-4878-A7B2-FDC4C7FD7017}" type="presOf" srcId="{10F0A4F5-13CE-4B1D-9DAF-7266278F9435}" destId="{D4E34F6C-67F7-4DB3-B808-A53B5AD9162A}" srcOrd="0" destOrd="0" presId="urn:microsoft.com/office/officeart/2005/8/layout/radial6"/>
    <dgm:cxn modelId="{6FF324D0-C35A-4E1D-975C-030275AA3687}" type="presOf" srcId="{6DEC9201-9BDF-4955-AD87-F8A2CB4A3644}" destId="{D91FB63F-4414-4FBF-B32D-9F54C18F2C97}" srcOrd="0" destOrd="0" presId="urn:microsoft.com/office/officeart/2005/8/layout/radial6"/>
    <dgm:cxn modelId="{F26B2CF4-C93D-40AA-B5F9-7B013FA7C44A}" srcId="{7B591BD3-7C3F-4A54-A93D-A7A585EA2CB5}" destId="{EA2B186D-9B71-41DD-9A9F-C00F6E2C15E9}" srcOrd="3" destOrd="0" parTransId="{FADDF16B-6B8D-41AE-9661-DA32E65142D4}" sibTransId="{64885E68-B1D3-4411-B1BA-E985F109CFB4}"/>
    <dgm:cxn modelId="{072554F6-04B8-489D-886B-D43E42E9750F}" srcId="{7B591BD3-7C3F-4A54-A93D-A7A585EA2CB5}" destId="{239E966D-42DF-423A-A537-78CBA915205F}" srcOrd="2" destOrd="0" parTransId="{1924FB74-2F9F-406F-A2FF-3B2EBAD4A979}" sibTransId="{4284239A-8BAF-41AE-82D9-D2DC7FA3560C}"/>
    <dgm:cxn modelId="{874139F7-712D-4348-BC9D-E1F5AF1399E9}" srcId="{C490BD3B-FFC0-4888-8631-EBE4E569B863}" destId="{7B591BD3-7C3F-4A54-A93D-A7A585EA2CB5}" srcOrd="0" destOrd="0" parTransId="{F3379B6C-F42B-487A-954F-84DDEF734F7A}" sibTransId="{AA3B54B5-E7CA-4EEA-AEA3-A4B0B1034758}"/>
    <dgm:cxn modelId="{AAE2A66C-05AE-45D3-86AC-CC02509837C4}" type="presParOf" srcId="{93F0446E-737D-4272-BDC0-8C1A571996C1}" destId="{17478397-AC67-4C2E-ADD1-0168856CEFAF}" srcOrd="0" destOrd="0" presId="urn:microsoft.com/office/officeart/2005/8/layout/radial6"/>
    <dgm:cxn modelId="{AB0BFC46-CD51-4367-BB67-4FA552EDE5D6}" type="presParOf" srcId="{93F0446E-737D-4272-BDC0-8C1A571996C1}" destId="{D91FB63F-4414-4FBF-B32D-9F54C18F2C97}" srcOrd="1" destOrd="0" presId="urn:microsoft.com/office/officeart/2005/8/layout/radial6"/>
    <dgm:cxn modelId="{CFC4EE6B-9BA8-45CE-9919-52F1CCDA2C74}" type="presParOf" srcId="{93F0446E-737D-4272-BDC0-8C1A571996C1}" destId="{54B33AD9-3C0A-45BF-B5BF-22D560C3CE14}" srcOrd="2" destOrd="0" presId="urn:microsoft.com/office/officeart/2005/8/layout/radial6"/>
    <dgm:cxn modelId="{CF34A370-AD5E-467F-8479-6C0AC9F3BD0C}" type="presParOf" srcId="{93F0446E-737D-4272-BDC0-8C1A571996C1}" destId="{482B3BB3-1A46-4920-B928-D9C45F710ECA}" srcOrd="3" destOrd="0" presId="urn:microsoft.com/office/officeart/2005/8/layout/radial6"/>
    <dgm:cxn modelId="{9201A9AE-6566-4A7A-B60A-2C086052868A}" type="presParOf" srcId="{93F0446E-737D-4272-BDC0-8C1A571996C1}" destId="{B4893B6A-A8FE-45DC-9BA1-729433ED1D1B}" srcOrd="4" destOrd="0" presId="urn:microsoft.com/office/officeart/2005/8/layout/radial6"/>
    <dgm:cxn modelId="{6B2BADD5-3D62-4AA8-86B9-BA9C70ADFF95}" type="presParOf" srcId="{93F0446E-737D-4272-BDC0-8C1A571996C1}" destId="{2A838FFA-99C7-41FC-AB6C-99CCA1E068C2}" srcOrd="5" destOrd="0" presId="urn:microsoft.com/office/officeart/2005/8/layout/radial6"/>
    <dgm:cxn modelId="{1C6CCF4D-22D2-4D12-94F0-3AD3083D3107}" type="presParOf" srcId="{93F0446E-737D-4272-BDC0-8C1A571996C1}" destId="{D4E34F6C-67F7-4DB3-B808-A53B5AD9162A}" srcOrd="6" destOrd="0" presId="urn:microsoft.com/office/officeart/2005/8/layout/radial6"/>
    <dgm:cxn modelId="{8CB67152-A42D-4C2A-A790-F5D0C8FB266B}" type="presParOf" srcId="{93F0446E-737D-4272-BDC0-8C1A571996C1}" destId="{B5FD4997-F9A7-4CA3-A78B-12FC7872B07C}" srcOrd="7" destOrd="0" presId="urn:microsoft.com/office/officeart/2005/8/layout/radial6"/>
    <dgm:cxn modelId="{8AF0A6C1-21EE-40C4-BC75-E3264813475E}" type="presParOf" srcId="{93F0446E-737D-4272-BDC0-8C1A571996C1}" destId="{2A27C980-2EAA-4191-97D8-471BD113AAC1}" srcOrd="8" destOrd="0" presId="urn:microsoft.com/office/officeart/2005/8/layout/radial6"/>
    <dgm:cxn modelId="{9C4CAD61-2685-498C-848A-EDE6F10AFABA}" type="presParOf" srcId="{93F0446E-737D-4272-BDC0-8C1A571996C1}" destId="{84FB7B8A-11C5-4756-8E01-D1CB5BEB8D8B}" srcOrd="9" destOrd="0" presId="urn:microsoft.com/office/officeart/2005/8/layout/radial6"/>
    <dgm:cxn modelId="{E988C734-FA18-486D-BEEE-C996F06D73A5}" type="presParOf" srcId="{93F0446E-737D-4272-BDC0-8C1A571996C1}" destId="{622B4A00-99C3-425A-979D-6EC0A1D292F1}" srcOrd="10" destOrd="0" presId="urn:microsoft.com/office/officeart/2005/8/layout/radial6"/>
    <dgm:cxn modelId="{A1BE0876-4A4F-41B4-A14E-9F0134B1D698}" type="presParOf" srcId="{93F0446E-737D-4272-BDC0-8C1A571996C1}" destId="{84EDF7AA-DC5E-46E2-8251-DC2E96BDBA13}" srcOrd="11" destOrd="0" presId="urn:microsoft.com/office/officeart/2005/8/layout/radial6"/>
    <dgm:cxn modelId="{4D21234D-31B2-4810-B93D-C9A5B0F557A8}" type="presParOf" srcId="{93F0446E-737D-4272-BDC0-8C1A571996C1}" destId="{0501CBEA-772D-4731-AC9B-F85F9F72317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2FA53-3D79-4F03-A06C-A034178A5F2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4462B84-7CBC-42B4-A79D-0CC52CA66640}">
      <dgm:prSet phldrT="[Text]" custT="1"/>
      <dgm:spPr>
        <a:solidFill>
          <a:srgbClr val="92D050"/>
        </a:solidFill>
      </dgm:spPr>
      <dgm:t>
        <a:bodyPr/>
        <a:lstStyle/>
        <a:p>
          <a:r>
            <a:rPr lang="en-US" sz="3200" dirty="0">
              <a:solidFill>
                <a:schemeClr val="tx1"/>
              </a:solidFill>
            </a:rPr>
            <a:t>Initiation</a:t>
          </a:r>
        </a:p>
      </dgm:t>
    </dgm:pt>
    <dgm:pt modelId="{737429BF-4C91-4EE3-8E83-5A39651EE998}" type="parTrans" cxnId="{2E85EF72-DAFF-4CD4-BB66-1A964439D026}">
      <dgm:prSet/>
      <dgm:spPr/>
      <dgm:t>
        <a:bodyPr/>
        <a:lstStyle/>
        <a:p>
          <a:endParaRPr lang="en-US"/>
        </a:p>
      </dgm:t>
    </dgm:pt>
    <dgm:pt modelId="{5BCDF2C0-1B74-41E1-8EB9-7029A24CBAEA}" type="sibTrans" cxnId="{2E85EF72-DAFF-4CD4-BB66-1A964439D026}">
      <dgm:prSet/>
      <dgm:spPr/>
      <dgm:t>
        <a:bodyPr/>
        <a:lstStyle/>
        <a:p>
          <a:endParaRPr lang="en-US"/>
        </a:p>
      </dgm:t>
    </dgm:pt>
    <dgm:pt modelId="{791D6A9A-35F1-4C0B-AFD8-BC39A7A57EF1}">
      <dgm:prSet phldrT="[Text]"/>
      <dgm:spPr>
        <a:solidFill>
          <a:srgbClr val="FFC000"/>
        </a:solidFill>
      </dgm:spPr>
      <dgm:t>
        <a:bodyPr/>
        <a:lstStyle/>
        <a:p>
          <a:r>
            <a:rPr lang="en-US" dirty="0">
              <a:solidFill>
                <a:sysClr val="windowText" lastClr="000000"/>
              </a:solidFill>
            </a:rPr>
            <a:t>Problem Solving </a:t>
          </a:r>
        </a:p>
        <a:p>
          <a:r>
            <a:rPr lang="en-US" dirty="0">
              <a:solidFill>
                <a:sysClr val="windowText" lastClr="000000"/>
              </a:solidFill>
            </a:rPr>
            <a:t>(20% of Variance)</a:t>
          </a:r>
        </a:p>
      </dgm:t>
    </dgm:pt>
    <dgm:pt modelId="{1287F3C7-A5C5-4E45-979E-F417F4A09301}" type="parTrans" cxnId="{51648EE5-AFF4-44B5-9C9A-09F1A746A293}">
      <dgm:prSet/>
      <dgm:spPr/>
      <dgm:t>
        <a:bodyPr/>
        <a:lstStyle/>
        <a:p>
          <a:endParaRPr lang="en-US" dirty="0"/>
        </a:p>
      </dgm:t>
    </dgm:pt>
    <dgm:pt modelId="{400A9DF1-E3D2-4EAF-88AF-2B4C43697972}" type="sibTrans" cxnId="{51648EE5-AFF4-44B5-9C9A-09F1A746A293}">
      <dgm:prSet/>
      <dgm:spPr/>
      <dgm:t>
        <a:bodyPr/>
        <a:lstStyle/>
        <a:p>
          <a:endParaRPr lang="en-US"/>
        </a:p>
      </dgm:t>
    </dgm:pt>
    <dgm:pt modelId="{72182E26-AA84-484D-9362-05778329E467}">
      <dgm:prSet phldrT="[Text]"/>
      <dgm:spPr>
        <a:solidFill>
          <a:srgbClr val="FFC000"/>
        </a:solidFill>
      </dgm:spPr>
      <dgm:t>
        <a:bodyPr/>
        <a:lstStyle/>
        <a:p>
          <a:r>
            <a:rPr lang="en-US" dirty="0">
              <a:solidFill>
                <a:sysClr val="windowText" lastClr="000000"/>
              </a:solidFill>
            </a:rPr>
            <a:t>Mobility</a:t>
          </a:r>
        </a:p>
        <a:p>
          <a:r>
            <a:rPr lang="en-US" dirty="0">
              <a:solidFill>
                <a:sysClr val="windowText" lastClr="000000"/>
              </a:solidFill>
            </a:rPr>
            <a:t>(5% of Variance)</a:t>
          </a:r>
        </a:p>
      </dgm:t>
    </dgm:pt>
    <dgm:pt modelId="{DCEE30D2-402B-482E-B53D-CD21BDACB86F}" type="parTrans" cxnId="{AE649549-737A-4EE8-A1B8-0452B3660E4B}">
      <dgm:prSet/>
      <dgm:spPr/>
      <dgm:t>
        <a:bodyPr/>
        <a:lstStyle/>
        <a:p>
          <a:endParaRPr lang="en-US" dirty="0"/>
        </a:p>
      </dgm:t>
    </dgm:pt>
    <dgm:pt modelId="{A347AA77-E9B4-41C8-B69F-9B99D9EEB316}" type="sibTrans" cxnId="{AE649549-737A-4EE8-A1B8-0452B3660E4B}">
      <dgm:prSet/>
      <dgm:spPr/>
      <dgm:t>
        <a:bodyPr/>
        <a:lstStyle/>
        <a:p>
          <a:endParaRPr lang="en-US"/>
        </a:p>
      </dgm:t>
    </dgm:pt>
    <dgm:pt modelId="{70C0645B-4785-45C5-B0A9-03CD590C3A9D}">
      <dgm:prSet phldrT="[Text]"/>
      <dgm:spPr>
        <a:solidFill>
          <a:srgbClr val="FFC000"/>
        </a:solidFill>
      </dgm:spPr>
      <dgm:t>
        <a:bodyPr/>
        <a:lstStyle/>
        <a:p>
          <a:r>
            <a:rPr lang="en-US" dirty="0">
              <a:solidFill>
                <a:sysClr val="windowText" lastClr="000000"/>
              </a:solidFill>
            </a:rPr>
            <a:t>Fund of Information/</a:t>
          </a:r>
        </a:p>
        <a:p>
          <a:r>
            <a:rPr lang="en-US" dirty="0">
              <a:solidFill>
                <a:sysClr val="windowText" lastClr="000000"/>
              </a:solidFill>
            </a:rPr>
            <a:t>Attention</a:t>
          </a:r>
        </a:p>
        <a:p>
          <a:r>
            <a:rPr lang="en-US" dirty="0">
              <a:solidFill>
                <a:sysClr val="windowText" lastClr="000000"/>
              </a:solidFill>
            </a:rPr>
            <a:t>(2% of Variance)</a:t>
          </a:r>
        </a:p>
      </dgm:t>
    </dgm:pt>
    <dgm:pt modelId="{3B269FFA-0456-4988-BFDC-66A95B4B4227}" type="parTrans" cxnId="{13034CFC-B431-49B2-91DF-B2E4F03AB432}">
      <dgm:prSet/>
      <dgm:spPr/>
      <dgm:t>
        <a:bodyPr/>
        <a:lstStyle/>
        <a:p>
          <a:endParaRPr lang="en-US" dirty="0"/>
        </a:p>
      </dgm:t>
    </dgm:pt>
    <dgm:pt modelId="{912E96B8-F492-4819-9A85-B58B9DD27A7B}" type="sibTrans" cxnId="{13034CFC-B431-49B2-91DF-B2E4F03AB432}">
      <dgm:prSet/>
      <dgm:spPr/>
      <dgm:t>
        <a:bodyPr/>
        <a:lstStyle/>
        <a:p>
          <a:endParaRPr lang="en-US"/>
        </a:p>
      </dgm:t>
    </dgm:pt>
    <dgm:pt modelId="{533A02C4-2197-475D-A403-A860579BFB40}">
      <dgm:prSet/>
      <dgm:spPr>
        <a:solidFill>
          <a:srgbClr val="FFC000"/>
        </a:solidFill>
      </dgm:spPr>
      <dgm:t>
        <a:bodyPr/>
        <a:lstStyle/>
        <a:p>
          <a:r>
            <a:rPr lang="en-US" dirty="0">
              <a:solidFill>
                <a:sysClr val="windowText" lastClr="000000"/>
              </a:solidFill>
            </a:rPr>
            <a:t>Non-Verbal Communication</a:t>
          </a:r>
        </a:p>
        <a:p>
          <a:r>
            <a:rPr lang="en-US" dirty="0">
              <a:solidFill>
                <a:sysClr val="windowText" lastClr="000000"/>
              </a:solidFill>
            </a:rPr>
            <a:t>(3% of Variance</a:t>
          </a:r>
        </a:p>
      </dgm:t>
    </dgm:pt>
    <dgm:pt modelId="{1E719CC4-F144-4450-9100-E01D9726C93A}" type="parTrans" cxnId="{DD875E6D-0313-487B-BA30-0A6A99FC056F}">
      <dgm:prSet/>
      <dgm:spPr/>
      <dgm:t>
        <a:bodyPr/>
        <a:lstStyle/>
        <a:p>
          <a:endParaRPr lang="en-US" dirty="0"/>
        </a:p>
      </dgm:t>
    </dgm:pt>
    <dgm:pt modelId="{B24F0D01-4F6D-44F1-9263-7594DDBD386A}" type="sibTrans" cxnId="{DD875E6D-0313-487B-BA30-0A6A99FC056F}">
      <dgm:prSet/>
      <dgm:spPr/>
      <dgm:t>
        <a:bodyPr/>
        <a:lstStyle/>
        <a:p>
          <a:endParaRPr lang="en-US"/>
        </a:p>
      </dgm:t>
    </dgm:pt>
    <dgm:pt modelId="{648B1D3F-4EE2-49DE-A97D-AE5080016E65}" type="pres">
      <dgm:prSet presAssocID="{F792FA53-3D79-4F03-A06C-A034178A5F28}" presName="Name0" presStyleCnt="0">
        <dgm:presLayoutVars>
          <dgm:chPref val="1"/>
          <dgm:dir/>
          <dgm:animOne val="branch"/>
          <dgm:animLvl val="lvl"/>
          <dgm:resizeHandles val="exact"/>
        </dgm:presLayoutVars>
      </dgm:prSet>
      <dgm:spPr/>
    </dgm:pt>
    <dgm:pt modelId="{7DB74AAB-4A5F-4C9E-AA15-738771F59A2B}" type="pres">
      <dgm:prSet presAssocID="{D4462B84-7CBC-42B4-A79D-0CC52CA66640}" presName="root1" presStyleCnt="0"/>
      <dgm:spPr/>
    </dgm:pt>
    <dgm:pt modelId="{F68DDAD8-7CFC-4D65-974D-A11F61415AD1}" type="pres">
      <dgm:prSet presAssocID="{D4462B84-7CBC-42B4-A79D-0CC52CA66640}" presName="LevelOneTextNode" presStyleLbl="node0" presStyleIdx="0" presStyleCnt="1" custAng="2881946" custLinFactX="-100000" custLinFactNeighborX="-147504" custLinFactNeighborY="-373">
        <dgm:presLayoutVars>
          <dgm:chPref val="3"/>
        </dgm:presLayoutVars>
      </dgm:prSet>
      <dgm:spPr/>
    </dgm:pt>
    <dgm:pt modelId="{F41498D5-8F57-4BAA-A167-A7CC358DCA14}" type="pres">
      <dgm:prSet presAssocID="{D4462B84-7CBC-42B4-A79D-0CC52CA66640}" presName="level2hierChild" presStyleCnt="0"/>
      <dgm:spPr/>
    </dgm:pt>
    <dgm:pt modelId="{766552CC-4B60-4E57-987C-E8C6AA604E1D}" type="pres">
      <dgm:prSet presAssocID="{1287F3C7-A5C5-4E45-979E-F417F4A09301}" presName="conn2-1" presStyleLbl="parChTrans1D2" presStyleIdx="0" presStyleCnt="4"/>
      <dgm:spPr/>
    </dgm:pt>
    <dgm:pt modelId="{03A9312A-D5D3-49DF-9224-34955CAC76C6}" type="pres">
      <dgm:prSet presAssocID="{1287F3C7-A5C5-4E45-979E-F417F4A09301}" presName="connTx" presStyleLbl="parChTrans1D2" presStyleIdx="0" presStyleCnt="4"/>
      <dgm:spPr/>
    </dgm:pt>
    <dgm:pt modelId="{3D31A5C8-F218-4508-B81C-0DB64C7E79D7}" type="pres">
      <dgm:prSet presAssocID="{791D6A9A-35F1-4C0B-AFD8-BC39A7A57EF1}" presName="root2" presStyleCnt="0"/>
      <dgm:spPr/>
    </dgm:pt>
    <dgm:pt modelId="{6BEDEAA9-13D7-4263-8DAD-84FF36927B8F}" type="pres">
      <dgm:prSet presAssocID="{791D6A9A-35F1-4C0B-AFD8-BC39A7A57EF1}" presName="LevelTwoTextNode" presStyleLbl="node2" presStyleIdx="0" presStyleCnt="4" custScaleY="172642">
        <dgm:presLayoutVars>
          <dgm:chPref val="3"/>
        </dgm:presLayoutVars>
      </dgm:prSet>
      <dgm:spPr/>
    </dgm:pt>
    <dgm:pt modelId="{3832DD0F-5676-49B8-B281-74D3A8AA08F0}" type="pres">
      <dgm:prSet presAssocID="{791D6A9A-35F1-4C0B-AFD8-BC39A7A57EF1}" presName="level3hierChild" presStyleCnt="0"/>
      <dgm:spPr/>
    </dgm:pt>
    <dgm:pt modelId="{CE33619D-D27C-481D-B728-5CD5190DC68E}" type="pres">
      <dgm:prSet presAssocID="{DCEE30D2-402B-482E-B53D-CD21BDACB86F}" presName="conn2-1" presStyleLbl="parChTrans1D2" presStyleIdx="1" presStyleCnt="4"/>
      <dgm:spPr/>
    </dgm:pt>
    <dgm:pt modelId="{DC2E309E-C2DC-4F66-884C-6A757CD7A72D}" type="pres">
      <dgm:prSet presAssocID="{DCEE30D2-402B-482E-B53D-CD21BDACB86F}" presName="connTx" presStyleLbl="parChTrans1D2" presStyleIdx="1" presStyleCnt="4"/>
      <dgm:spPr/>
    </dgm:pt>
    <dgm:pt modelId="{3EF41010-F896-446C-8828-6FA3AFD18F87}" type="pres">
      <dgm:prSet presAssocID="{72182E26-AA84-484D-9362-05778329E467}" presName="root2" presStyleCnt="0"/>
      <dgm:spPr/>
    </dgm:pt>
    <dgm:pt modelId="{D817B3BD-1035-4E5D-BA3B-3F4B82AF1919}" type="pres">
      <dgm:prSet presAssocID="{72182E26-AA84-484D-9362-05778329E467}" presName="LevelTwoTextNode" presStyleLbl="node2" presStyleIdx="1" presStyleCnt="4" custScaleY="186564">
        <dgm:presLayoutVars>
          <dgm:chPref val="3"/>
        </dgm:presLayoutVars>
      </dgm:prSet>
      <dgm:spPr/>
    </dgm:pt>
    <dgm:pt modelId="{4A3CB826-6D73-4F7F-8EF9-A6E58F0E1DD6}" type="pres">
      <dgm:prSet presAssocID="{72182E26-AA84-484D-9362-05778329E467}" presName="level3hierChild" presStyleCnt="0"/>
      <dgm:spPr/>
    </dgm:pt>
    <dgm:pt modelId="{5379CE33-83F3-4BFB-B9AA-66F7699392EA}" type="pres">
      <dgm:prSet presAssocID="{1E719CC4-F144-4450-9100-E01D9726C93A}" presName="conn2-1" presStyleLbl="parChTrans1D2" presStyleIdx="2" presStyleCnt="4"/>
      <dgm:spPr/>
    </dgm:pt>
    <dgm:pt modelId="{8962624C-7B5C-44F3-99E7-240CE5EA16FE}" type="pres">
      <dgm:prSet presAssocID="{1E719CC4-F144-4450-9100-E01D9726C93A}" presName="connTx" presStyleLbl="parChTrans1D2" presStyleIdx="2" presStyleCnt="4"/>
      <dgm:spPr/>
    </dgm:pt>
    <dgm:pt modelId="{6048D73E-4287-4B80-911A-9609634F89D4}" type="pres">
      <dgm:prSet presAssocID="{533A02C4-2197-475D-A403-A860579BFB40}" presName="root2" presStyleCnt="0"/>
      <dgm:spPr/>
    </dgm:pt>
    <dgm:pt modelId="{1E44364F-7D71-4024-8E39-6A11FDD06DBD}" type="pres">
      <dgm:prSet presAssocID="{533A02C4-2197-475D-A403-A860579BFB40}" presName="LevelTwoTextNode" presStyleLbl="node2" presStyleIdx="2" presStyleCnt="4" custScaleY="229927">
        <dgm:presLayoutVars>
          <dgm:chPref val="3"/>
        </dgm:presLayoutVars>
      </dgm:prSet>
      <dgm:spPr/>
    </dgm:pt>
    <dgm:pt modelId="{5AB8D2E4-2AC0-4CE8-9F16-E96F222AA232}" type="pres">
      <dgm:prSet presAssocID="{533A02C4-2197-475D-A403-A860579BFB40}" presName="level3hierChild" presStyleCnt="0"/>
      <dgm:spPr/>
    </dgm:pt>
    <dgm:pt modelId="{259D31B8-9D62-4B33-9EC4-EDD53FA6544E}" type="pres">
      <dgm:prSet presAssocID="{3B269FFA-0456-4988-BFDC-66A95B4B4227}" presName="conn2-1" presStyleLbl="parChTrans1D2" presStyleIdx="3" presStyleCnt="4"/>
      <dgm:spPr/>
    </dgm:pt>
    <dgm:pt modelId="{A23B8845-6CBB-45B4-BA07-0BFF7A7C8B72}" type="pres">
      <dgm:prSet presAssocID="{3B269FFA-0456-4988-BFDC-66A95B4B4227}" presName="connTx" presStyleLbl="parChTrans1D2" presStyleIdx="3" presStyleCnt="4"/>
      <dgm:spPr/>
    </dgm:pt>
    <dgm:pt modelId="{D5B2C6FC-3C7A-4E59-8298-59186C9D5EC4}" type="pres">
      <dgm:prSet presAssocID="{70C0645B-4785-45C5-B0A9-03CD590C3A9D}" presName="root2" presStyleCnt="0"/>
      <dgm:spPr/>
    </dgm:pt>
    <dgm:pt modelId="{76C8E9BF-B3FC-49CE-9D18-A4BBE9A73865}" type="pres">
      <dgm:prSet presAssocID="{70C0645B-4785-45C5-B0A9-03CD590C3A9D}" presName="LevelTwoTextNode" presStyleLbl="node2" presStyleIdx="3" presStyleCnt="4" custScaleY="251343">
        <dgm:presLayoutVars>
          <dgm:chPref val="3"/>
        </dgm:presLayoutVars>
      </dgm:prSet>
      <dgm:spPr/>
    </dgm:pt>
    <dgm:pt modelId="{779C9B39-7A61-4D0C-9FDC-B457B91F9CBA}" type="pres">
      <dgm:prSet presAssocID="{70C0645B-4785-45C5-B0A9-03CD590C3A9D}" presName="level3hierChild" presStyleCnt="0"/>
      <dgm:spPr/>
    </dgm:pt>
  </dgm:ptLst>
  <dgm:cxnLst>
    <dgm:cxn modelId="{090EA910-034B-4FCC-AB3B-A5B4E272767D}" type="presOf" srcId="{70C0645B-4785-45C5-B0A9-03CD590C3A9D}" destId="{76C8E9BF-B3FC-49CE-9D18-A4BBE9A73865}" srcOrd="0" destOrd="0" presId="urn:microsoft.com/office/officeart/2008/layout/HorizontalMultiLevelHierarchy"/>
    <dgm:cxn modelId="{5AB6ED3F-7DD1-45E7-A86E-5BAEAFBB7FA6}" type="presOf" srcId="{1287F3C7-A5C5-4E45-979E-F417F4A09301}" destId="{03A9312A-D5D3-49DF-9224-34955CAC76C6}" srcOrd="1" destOrd="0" presId="urn:microsoft.com/office/officeart/2008/layout/HorizontalMultiLevelHierarchy"/>
    <dgm:cxn modelId="{E6B02349-39D1-4E60-B2BA-E0C431D2D353}" type="presOf" srcId="{DCEE30D2-402B-482E-B53D-CD21BDACB86F}" destId="{CE33619D-D27C-481D-B728-5CD5190DC68E}" srcOrd="0" destOrd="0" presId="urn:microsoft.com/office/officeart/2008/layout/HorizontalMultiLevelHierarchy"/>
    <dgm:cxn modelId="{AE649549-737A-4EE8-A1B8-0452B3660E4B}" srcId="{D4462B84-7CBC-42B4-A79D-0CC52CA66640}" destId="{72182E26-AA84-484D-9362-05778329E467}" srcOrd="1" destOrd="0" parTransId="{DCEE30D2-402B-482E-B53D-CD21BDACB86F}" sibTransId="{A347AA77-E9B4-41C8-B69F-9B99D9EEB316}"/>
    <dgm:cxn modelId="{BC008C4A-FD8B-4849-8673-AE4DA0B13501}" type="presOf" srcId="{DCEE30D2-402B-482E-B53D-CD21BDACB86F}" destId="{DC2E309E-C2DC-4F66-884C-6A757CD7A72D}" srcOrd="1" destOrd="0" presId="urn:microsoft.com/office/officeart/2008/layout/HorizontalMultiLevelHierarchy"/>
    <dgm:cxn modelId="{A45AD557-B8DF-4445-B4CB-75AA0D517C5C}" type="presOf" srcId="{D4462B84-7CBC-42B4-A79D-0CC52CA66640}" destId="{F68DDAD8-7CFC-4D65-974D-A11F61415AD1}" srcOrd="0" destOrd="0" presId="urn:microsoft.com/office/officeart/2008/layout/HorizontalMultiLevelHierarchy"/>
    <dgm:cxn modelId="{10E4E657-7F60-46E0-B06F-EEAAFCA5ABB1}" type="presOf" srcId="{533A02C4-2197-475D-A403-A860579BFB40}" destId="{1E44364F-7D71-4024-8E39-6A11FDD06DBD}" srcOrd="0" destOrd="0" presId="urn:microsoft.com/office/officeart/2008/layout/HorizontalMultiLevelHierarchy"/>
    <dgm:cxn modelId="{F6B20866-4DC7-4E1C-8B0B-8689B115F14E}" type="presOf" srcId="{72182E26-AA84-484D-9362-05778329E467}" destId="{D817B3BD-1035-4E5D-BA3B-3F4B82AF1919}" srcOrd="0" destOrd="0" presId="urn:microsoft.com/office/officeart/2008/layout/HorizontalMultiLevelHierarchy"/>
    <dgm:cxn modelId="{DD875E6D-0313-487B-BA30-0A6A99FC056F}" srcId="{D4462B84-7CBC-42B4-A79D-0CC52CA66640}" destId="{533A02C4-2197-475D-A403-A860579BFB40}" srcOrd="2" destOrd="0" parTransId="{1E719CC4-F144-4450-9100-E01D9726C93A}" sibTransId="{B24F0D01-4F6D-44F1-9263-7594DDBD386A}"/>
    <dgm:cxn modelId="{DC6D936D-94CA-4A08-81E4-028D335B3091}" type="presOf" srcId="{F792FA53-3D79-4F03-A06C-A034178A5F28}" destId="{648B1D3F-4EE2-49DE-A97D-AE5080016E65}" srcOrd="0" destOrd="0" presId="urn:microsoft.com/office/officeart/2008/layout/HorizontalMultiLevelHierarchy"/>
    <dgm:cxn modelId="{6DDB356F-6507-4C58-9B06-52A98151DCD1}" type="presOf" srcId="{1E719CC4-F144-4450-9100-E01D9726C93A}" destId="{8962624C-7B5C-44F3-99E7-240CE5EA16FE}" srcOrd="1" destOrd="0" presId="urn:microsoft.com/office/officeart/2008/layout/HorizontalMultiLevelHierarchy"/>
    <dgm:cxn modelId="{2E85EF72-DAFF-4CD4-BB66-1A964439D026}" srcId="{F792FA53-3D79-4F03-A06C-A034178A5F28}" destId="{D4462B84-7CBC-42B4-A79D-0CC52CA66640}" srcOrd="0" destOrd="0" parTransId="{737429BF-4C91-4EE3-8E83-5A39651EE998}" sibTransId="{5BCDF2C0-1B74-41E1-8EB9-7029A24CBAEA}"/>
    <dgm:cxn modelId="{4D307797-5238-4DDB-B26A-01F31230960B}" type="presOf" srcId="{3B269FFA-0456-4988-BFDC-66A95B4B4227}" destId="{259D31B8-9D62-4B33-9EC4-EDD53FA6544E}" srcOrd="0" destOrd="0" presId="urn:microsoft.com/office/officeart/2008/layout/HorizontalMultiLevelHierarchy"/>
    <dgm:cxn modelId="{97810DAE-32EA-4286-A0B5-6FD4EC4054F8}" type="presOf" srcId="{1E719CC4-F144-4450-9100-E01D9726C93A}" destId="{5379CE33-83F3-4BFB-B9AA-66F7699392EA}" srcOrd="0" destOrd="0" presId="urn:microsoft.com/office/officeart/2008/layout/HorizontalMultiLevelHierarchy"/>
    <dgm:cxn modelId="{BB2143B2-1984-49CF-9243-DDE53A804FF7}" type="presOf" srcId="{3B269FFA-0456-4988-BFDC-66A95B4B4227}" destId="{A23B8845-6CBB-45B4-BA07-0BFF7A7C8B72}" srcOrd="1" destOrd="0" presId="urn:microsoft.com/office/officeart/2008/layout/HorizontalMultiLevelHierarchy"/>
    <dgm:cxn modelId="{B2038FD2-29CC-4E76-B492-474667B6DE07}" type="presOf" srcId="{791D6A9A-35F1-4C0B-AFD8-BC39A7A57EF1}" destId="{6BEDEAA9-13D7-4263-8DAD-84FF36927B8F}" srcOrd="0" destOrd="0" presId="urn:microsoft.com/office/officeart/2008/layout/HorizontalMultiLevelHierarchy"/>
    <dgm:cxn modelId="{51648EE5-AFF4-44B5-9C9A-09F1A746A293}" srcId="{D4462B84-7CBC-42B4-A79D-0CC52CA66640}" destId="{791D6A9A-35F1-4C0B-AFD8-BC39A7A57EF1}" srcOrd="0" destOrd="0" parTransId="{1287F3C7-A5C5-4E45-979E-F417F4A09301}" sibTransId="{400A9DF1-E3D2-4EAF-88AF-2B4C43697972}"/>
    <dgm:cxn modelId="{13034CFC-B431-49B2-91DF-B2E4F03AB432}" srcId="{D4462B84-7CBC-42B4-A79D-0CC52CA66640}" destId="{70C0645B-4785-45C5-B0A9-03CD590C3A9D}" srcOrd="3" destOrd="0" parTransId="{3B269FFA-0456-4988-BFDC-66A95B4B4227}" sibTransId="{912E96B8-F492-4819-9A85-B58B9DD27A7B}"/>
    <dgm:cxn modelId="{C1E846FF-716D-415D-B606-48A65F6506FD}" type="presOf" srcId="{1287F3C7-A5C5-4E45-979E-F417F4A09301}" destId="{766552CC-4B60-4E57-987C-E8C6AA604E1D}" srcOrd="0" destOrd="0" presId="urn:microsoft.com/office/officeart/2008/layout/HorizontalMultiLevelHierarchy"/>
    <dgm:cxn modelId="{8FA9C6F5-D88D-47C4-A8A7-159254C3ECE9}" type="presParOf" srcId="{648B1D3F-4EE2-49DE-A97D-AE5080016E65}" destId="{7DB74AAB-4A5F-4C9E-AA15-738771F59A2B}" srcOrd="0" destOrd="0" presId="urn:microsoft.com/office/officeart/2008/layout/HorizontalMultiLevelHierarchy"/>
    <dgm:cxn modelId="{FDF2B5A7-D788-4675-8823-6D4260023008}" type="presParOf" srcId="{7DB74AAB-4A5F-4C9E-AA15-738771F59A2B}" destId="{F68DDAD8-7CFC-4D65-974D-A11F61415AD1}" srcOrd="0" destOrd="0" presId="urn:microsoft.com/office/officeart/2008/layout/HorizontalMultiLevelHierarchy"/>
    <dgm:cxn modelId="{998BA53D-1EEF-4989-A49E-65D4A2189561}" type="presParOf" srcId="{7DB74AAB-4A5F-4C9E-AA15-738771F59A2B}" destId="{F41498D5-8F57-4BAA-A167-A7CC358DCA14}" srcOrd="1" destOrd="0" presId="urn:microsoft.com/office/officeart/2008/layout/HorizontalMultiLevelHierarchy"/>
    <dgm:cxn modelId="{9CC2B567-8709-4E18-AC56-8A1A9BECCD3A}" type="presParOf" srcId="{F41498D5-8F57-4BAA-A167-A7CC358DCA14}" destId="{766552CC-4B60-4E57-987C-E8C6AA604E1D}" srcOrd="0" destOrd="0" presId="urn:microsoft.com/office/officeart/2008/layout/HorizontalMultiLevelHierarchy"/>
    <dgm:cxn modelId="{EF892639-3297-47E2-9593-9ED3D51DF914}" type="presParOf" srcId="{766552CC-4B60-4E57-987C-E8C6AA604E1D}" destId="{03A9312A-D5D3-49DF-9224-34955CAC76C6}" srcOrd="0" destOrd="0" presId="urn:microsoft.com/office/officeart/2008/layout/HorizontalMultiLevelHierarchy"/>
    <dgm:cxn modelId="{32726C31-E5A1-4F65-BF9B-4C743E497256}" type="presParOf" srcId="{F41498D5-8F57-4BAA-A167-A7CC358DCA14}" destId="{3D31A5C8-F218-4508-B81C-0DB64C7E79D7}" srcOrd="1" destOrd="0" presId="urn:microsoft.com/office/officeart/2008/layout/HorizontalMultiLevelHierarchy"/>
    <dgm:cxn modelId="{3F31ED93-F988-4D4F-9DA0-42EAC38AC6D8}" type="presParOf" srcId="{3D31A5C8-F218-4508-B81C-0DB64C7E79D7}" destId="{6BEDEAA9-13D7-4263-8DAD-84FF36927B8F}" srcOrd="0" destOrd="0" presId="urn:microsoft.com/office/officeart/2008/layout/HorizontalMultiLevelHierarchy"/>
    <dgm:cxn modelId="{732AC129-470C-40BC-92B9-882E4154E1B8}" type="presParOf" srcId="{3D31A5C8-F218-4508-B81C-0DB64C7E79D7}" destId="{3832DD0F-5676-49B8-B281-74D3A8AA08F0}" srcOrd="1" destOrd="0" presId="urn:microsoft.com/office/officeart/2008/layout/HorizontalMultiLevelHierarchy"/>
    <dgm:cxn modelId="{DE880F22-3455-400B-AE40-FDF706B5D1FB}" type="presParOf" srcId="{F41498D5-8F57-4BAA-A167-A7CC358DCA14}" destId="{CE33619D-D27C-481D-B728-5CD5190DC68E}" srcOrd="2" destOrd="0" presId="urn:microsoft.com/office/officeart/2008/layout/HorizontalMultiLevelHierarchy"/>
    <dgm:cxn modelId="{30347D32-D85E-49BD-88F2-DA55AEA18865}" type="presParOf" srcId="{CE33619D-D27C-481D-B728-5CD5190DC68E}" destId="{DC2E309E-C2DC-4F66-884C-6A757CD7A72D}" srcOrd="0" destOrd="0" presId="urn:microsoft.com/office/officeart/2008/layout/HorizontalMultiLevelHierarchy"/>
    <dgm:cxn modelId="{CC3E3FC0-CDB6-4118-A43A-C52B8D2201B0}" type="presParOf" srcId="{F41498D5-8F57-4BAA-A167-A7CC358DCA14}" destId="{3EF41010-F896-446C-8828-6FA3AFD18F87}" srcOrd="3" destOrd="0" presId="urn:microsoft.com/office/officeart/2008/layout/HorizontalMultiLevelHierarchy"/>
    <dgm:cxn modelId="{7621E42A-5BD2-4AAC-8A9F-28AA38D4A021}" type="presParOf" srcId="{3EF41010-F896-446C-8828-6FA3AFD18F87}" destId="{D817B3BD-1035-4E5D-BA3B-3F4B82AF1919}" srcOrd="0" destOrd="0" presId="urn:microsoft.com/office/officeart/2008/layout/HorizontalMultiLevelHierarchy"/>
    <dgm:cxn modelId="{CEB9D2FD-352D-4411-B417-FA987A4E3148}" type="presParOf" srcId="{3EF41010-F896-446C-8828-6FA3AFD18F87}" destId="{4A3CB826-6D73-4F7F-8EF9-A6E58F0E1DD6}" srcOrd="1" destOrd="0" presId="urn:microsoft.com/office/officeart/2008/layout/HorizontalMultiLevelHierarchy"/>
    <dgm:cxn modelId="{0219C46B-2519-4D7D-A1EC-22E4B2A2AC3B}" type="presParOf" srcId="{F41498D5-8F57-4BAA-A167-A7CC358DCA14}" destId="{5379CE33-83F3-4BFB-B9AA-66F7699392EA}" srcOrd="4" destOrd="0" presId="urn:microsoft.com/office/officeart/2008/layout/HorizontalMultiLevelHierarchy"/>
    <dgm:cxn modelId="{9A316C9B-81D1-45E4-B860-21E1A8C3A268}" type="presParOf" srcId="{5379CE33-83F3-4BFB-B9AA-66F7699392EA}" destId="{8962624C-7B5C-44F3-99E7-240CE5EA16FE}" srcOrd="0" destOrd="0" presId="urn:microsoft.com/office/officeart/2008/layout/HorizontalMultiLevelHierarchy"/>
    <dgm:cxn modelId="{D4CA77EA-4868-40C6-949A-4DE2FEC869A1}" type="presParOf" srcId="{F41498D5-8F57-4BAA-A167-A7CC358DCA14}" destId="{6048D73E-4287-4B80-911A-9609634F89D4}" srcOrd="5" destOrd="0" presId="urn:microsoft.com/office/officeart/2008/layout/HorizontalMultiLevelHierarchy"/>
    <dgm:cxn modelId="{947A3BC0-6FE3-41D0-A029-7A55E2B8BBAA}" type="presParOf" srcId="{6048D73E-4287-4B80-911A-9609634F89D4}" destId="{1E44364F-7D71-4024-8E39-6A11FDD06DBD}" srcOrd="0" destOrd="0" presId="urn:microsoft.com/office/officeart/2008/layout/HorizontalMultiLevelHierarchy"/>
    <dgm:cxn modelId="{D52081E1-ECCF-4E50-A3DD-4A209BE20F22}" type="presParOf" srcId="{6048D73E-4287-4B80-911A-9609634F89D4}" destId="{5AB8D2E4-2AC0-4CE8-9F16-E96F222AA232}" srcOrd="1" destOrd="0" presId="urn:microsoft.com/office/officeart/2008/layout/HorizontalMultiLevelHierarchy"/>
    <dgm:cxn modelId="{97581E53-A0E9-48E1-96EF-BDDF36F7D646}" type="presParOf" srcId="{F41498D5-8F57-4BAA-A167-A7CC358DCA14}" destId="{259D31B8-9D62-4B33-9EC4-EDD53FA6544E}" srcOrd="6" destOrd="0" presId="urn:microsoft.com/office/officeart/2008/layout/HorizontalMultiLevelHierarchy"/>
    <dgm:cxn modelId="{46F21756-9885-41F6-BF88-C292F97CF6B5}" type="presParOf" srcId="{259D31B8-9D62-4B33-9EC4-EDD53FA6544E}" destId="{A23B8845-6CBB-45B4-BA07-0BFF7A7C8B72}" srcOrd="0" destOrd="0" presId="urn:microsoft.com/office/officeart/2008/layout/HorizontalMultiLevelHierarchy"/>
    <dgm:cxn modelId="{9A9637DF-C254-4FD9-AFE1-1BC24217FE4A}" type="presParOf" srcId="{F41498D5-8F57-4BAA-A167-A7CC358DCA14}" destId="{D5B2C6FC-3C7A-4E59-8298-59186C9D5EC4}" srcOrd="7" destOrd="0" presId="urn:microsoft.com/office/officeart/2008/layout/HorizontalMultiLevelHierarchy"/>
    <dgm:cxn modelId="{35AB983E-58EB-46DF-B1D4-6DB3966CFBCD}" type="presParOf" srcId="{D5B2C6FC-3C7A-4E59-8298-59186C9D5EC4}" destId="{76C8E9BF-B3FC-49CE-9D18-A4BBE9A73865}" srcOrd="0" destOrd="0" presId="urn:microsoft.com/office/officeart/2008/layout/HorizontalMultiLevelHierarchy"/>
    <dgm:cxn modelId="{265146B1-F3C8-491C-880C-C17F1748EE62}" type="presParOf" srcId="{D5B2C6FC-3C7A-4E59-8298-59186C9D5EC4}" destId="{779C9B39-7A61-4D0C-9FDC-B457B91F9C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2FA53-3D79-4F03-A06C-A034178A5F2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4462B84-7CBC-42B4-A79D-0CC52CA66640}">
      <dgm:prSet phldrT="[Text]" custT="1"/>
      <dgm:spPr>
        <a:solidFill>
          <a:srgbClr val="00B0F0"/>
        </a:solidFill>
      </dgm:spPr>
      <dgm:t>
        <a:bodyPr/>
        <a:lstStyle/>
        <a:p>
          <a:r>
            <a:rPr lang="en-US" sz="3200" dirty="0">
              <a:solidFill>
                <a:schemeClr val="tx1"/>
              </a:solidFill>
            </a:rPr>
            <a:t>Self-Care (ADLs)</a:t>
          </a:r>
        </a:p>
      </dgm:t>
    </dgm:pt>
    <dgm:pt modelId="{737429BF-4C91-4EE3-8E83-5A39651EE998}" type="parTrans" cxnId="{2E85EF72-DAFF-4CD4-BB66-1A964439D026}">
      <dgm:prSet/>
      <dgm:spPr/>
      <dgm:t>
        <a:bodyPr/>
        <a:lstStyle/>
        <a:p>
          <a:endParaRPr lang="en-US"/>
        </a:p>
      </dgm:t>
    </dgm:pt>
    <dgm:pt modelId="{5BCDF2C0-1B74-41E1-8EB9-7029A24CBAEA}" type="sibTrans" cxnId="{2E85EF72-DAFF-4CD4-BB66-1A964439D026}">
      <dgm:prSet/>
      <dgm:spPr/>
      <dgm:t>
        <a:bodyPr/>
        <a:lstStyle/>
        <a:p>
          <a:endParaRPr lang="en-US"/>
        </a:p>
      </dgm:t>
    </dgm:pt>
    <dgm:pt modelId="{791D6A9A-35F1-4C0B-AFD8-BC39A7A57EF1}">
      <dgm:prSet phldrT="[Text]"/>
      <dgm:spPr>
        <a:solidFill>
          <a:srgbClr val="FFC000"/>
        </a:solidFill>
      </dgm:spPr>
      <dgm:t>
        <a:bodyPr/>
        <a:lstStyle/>
        <a:p>
          <a:r>
            <a:rPr lang="en-US" dirty="0">
              <a:solidFill>
                <a:sysClr val="windowText" lastClr="000000"/>
              </a:solidFill>
            </a:rPr>
            <a:t>Mobility</a:t>
          </a:r>
        </a:p>
        <a:p>
          <a:r>
            <a:rPr lang="en-US" dirty="0">
              <a:solidFill>
                <a:sysClr val="windowText" lastClr="000000"/>
              </a:solidFill>
            </a:rPr>
            <a:t>(34% of Variance)</a:t>
          </a:r>
        </a:p>
      </dgm:t>
    </dgm:pt>
    <dgm:pt modelId="{1287F3C7-A5C5-4E45-979E-F417F4A09301}" type="parTrans" cxnId="{51648EE5-AFF4-44B5-9C9A-09F1A746A293}">
      <dgm:prSet/>
      <dgm:spPr/>
      <dgm:t>
        <a:bodyPr/>
        <a:lstStyle/>
        <a:p>
          <a:endParaRPr lang="en-US" dirty="0"/>
        </a:p>
      </dgm:t>
    </dgm:pt>
    <dgm:pt modelId="{400A9DF1-E3D2-4EAF-88AF-2B4C43697972}" type="sibTrans" cxnId="{51648EE5-AFF4-44B5-9C9A-09F1A746A293}">
      <dgm:prSet/>
      <dgm:spPr/>
      <dgm:t>
        <a:bodyPr/>
        <a:lstStyle/>
        <a:p>
          <a:endParaRPr lang="en-US"/>
        </a:p>
      </dgm:t>
    </dgm:pt>
    <dgm:pt modelId="{70C0645B-4785-45C5-B0A9-03CD590C3A9D}">
      <dgm:prSet phldrT="[Text]"/>
      <dgm:spPr>
        <a:solidFill>
          <a:srgbClr val="FFC000"/>
        </a:solidFill>
      </dgm:spPr>
      <dgm:t>
        <a:bodyPr/>
        <a:lstStyle/>
        <a:p>
          <a:r>
            <a:rPr lang="en-US" dirty="0">
              <a:solidFill>
                <a:sysClr val="windowText" lastClr="000000"/>
              </a:solidFill>
            </a:rPr>
            <a:t>Non-Verbal Communication</a:t>
          </a:r>
        </a:p>
        <a:p>
          <a:r>
            <a:rPr lang="en-US" dirty="0">
              <a:solidFill>
                <a:sysClr val="windowText" lastClr="000000"/>
              </a:solidFill>
            </a:rPr>
            <a:t>(2% of Variance)</a:t>
          </a:r>
        </a:p>
      </dgm:t>
    </dgm:pt>
    <dgm:pt modelId="{3B269FFA-0456-4988-BFDC-66A95B4B4227}" type="parTrans" cxnId="{13034CFC-B431-49B2-91DF-B2E4F03AB432}">
      <dgm:prSet/>
      <dgm:spPr/>
      <dgm:t>
        <a:bodyPr/>
        <a:lstStyle/>
        <a:p>
          <a:endParaRPr lang="en-US" dirty="0"/>
        </a:p>
      </dgm:t>
    </dgm:pt>
    <dgm:pt modelId="{912E96B8-F492-4819-9A85-B58B9DD27A7B}" type="sibTrans" cxnId="{13034CFC-B431-49B2-91DF-B2E4F03AB432}">
      <dgm:prSet/>
      <dgm:spPr/>
      <dgm:t>
        <a:bodyPr/>
        <a:lstStyle/>
        <a:p>
          <a:endParaRPr lang="en-US"/>
        </a:p>
      </dgm:t>
    </dgm:pt>
    <dgm:pt modelId="{72182E26-AA84-484D-9362-05778329E467}">
      <dgm:prSet phldrT="[Text]"/>
      <dgm:spPr>
        <a:solidFill>
          <a:srgbClr val="FFC000"/>
        </a:solidFill>
      </dgm:spPr>
      <dgm:t>
        <a:bodyPr/>
        <a:lstStyle/>
        <a:p>
          <a:r>
            <a:rPr lang="en-US" dirty="0">
              <a:solidFill>
                <a:sysClr val="windowText" lastClr="000000"/>
              </a:solidFill>
            </a:rPr>
            <a:t>Fund of Information</a:t>
          </a:r>
        </a:p>
        <a:p>
          <a:r>
            <a:rPr lang="en-US" dirty="0">
              <a:solidFill>
                <a:sysClr val="windowText" lastClr="000000"/>
              </a:solidFill>
            </a:rPr>
            <a:t>(5% of Variance)</a:t>
          </a:r>
        </a:p>
      </dgm:t>
    </dgm:pt>
    <dgm:pt modelId="{A347AA77-E9B4-41C8-B69F-9B99D9EEB316}" type="sibTrans" cxnId="{AE649549-737A-4EE8-A1B8-0452B3660E4B}">
      <dgm:prSet/>
      <dgm:spPr/>
      <dgm:t>
        <a:bodyPr/>
        <a:lstStyle/>
        <a:p>
          <a:endParaRPr lang="en-US"/>
        </a:p>
      </dgm:t>
    </dgm:pt>
    <dgm:pt modelId="{DCEE30D2-402B-482E-B53D-CD21BDACB86F}" type="parTrans" cxnId="{AE649549-737A-4EE8-A1B8-0452B3660E4B}">
      <dgm:prSet/>
      <dgm:spPr/>
      <dgm:t>
        <a:bodyPr/>
        <a:lstStyle/>
        <a:p>
          <a:endParaRPr lang="en-US" dirty="0"/>
        </a:p>
      </dgm:t>
    </dgm:pt>
    <dgm:pt modelId="{533A02C4-2197-475D-A403-A860579BFB40}">
      <dgm:prSet/>
      <dgm:spPr>
        <a:solidFill>
          <a:srgbClr val="FFC000"/>
        </a:solidFill>
      </dgm:spPr>
      <dgm:t>
        <a:bodyPr/>
        <a:lstStyle/>
        <a:p>
          <a:r>
            <a:rPr lang="en-US" dirty="0">
              <a:solidFill>
                <a:sysClr val="windowText" lastClr="000000"/>
              </a:solidFill>
            </a:rPr>
            <a:t>Use of Hands</a:t>
          </a:r>
        </a:p>
        <a:p>
          <a:r>
            <a:rPr lang="en-US" dirty="0">
              <a:solidFill>
                <a:sysClr val="windowText" lastClr="000000"/>
              </a:solidFill>
            </a:rPr>
            <a:t>(3% of Variance)</a:t>
          </a:r>
        </a:p>
      </dgm:t>
    </dgm:pt>
    <dgm:pt modelId="{B24F0D01-4F6D-44F1-9263-7594DDBD386A}" type="sibTrans" cxnId="{DD875E6D-0313-487B-BA30-0A6A99FC056F}">
      <dgm:prSet/>
      <dgm:spPr/>
      <dgm:t>
        <a:bodyPr/>
        <a:lstStyle/>
        <a:p>
          <a:endParaRPr lang="en-US"/>
        </a:p>
      </dgm:t>
    </dgm:pt>
    <dgm:pt modelId="{1E719CC4-F144-4450-9100-E01D9726C93A}" type="parTrans" cxnId="{DD875E6D-0313-487B-BA30-0A6A99FC056F}">
      <dgm:prSet/>
      <dgm:spPr/>
      <dgm:t>
        <a:bodyPr/>
        <a:lstStyle/>
        <a:p>
          <a:endParaRPr lang="en-US" dirty="0"/>
        </a:p>
      </dgm:t>
    </dgm:pt>
    <dgm:pt modelId="{648B1D3F-4EE2-49DE-A97D-AE5080016E65}" type="pres">
      <dgm:prSet presAssocID="{F792FA53-3D79-4F03-A06C-A034178A5F28}" presName="Name0" presStyleCnt="0">
        <dgm:presLayoutVars>
          <dgm:chPref val="1"/>
          <dgm:dir/>
          <dgm:animOne val="branch"/>
          <dgm:animLvl val="lvl"/>
          <dgm:resizeHandles val="exact"/>
        </dgm:presLayoutVars>
      </dgm:prSet>
      <dgm:spPr/>
    </dgm:pt>
    <dgm:pt modelId="{7DB74AAB-4A5F-4C9E-AA15-738771F59A2B}" type="pres">
      <dgm:prSet presAssocID="{D4462B84-7CBC-42B4-A79D-0CC52CA66640}" presName="root1" presStyleCnt="0"/>
      <dgm:spPr/>
    </dgm:pt>
    <dgm:pt modelId="{F68DDAD8-7CFC-4D65-974D-A11F61415AD1}" type="pres">
      <dgm:prSet presAssocID="{D4462B84-7CBC-42B4-A79D-0CC52CA66640}" presName="LevelOneTextNode" presStyleLbl="node0" presStyleIdx="0" presStyleCnt="1" custAng="2744636" custScaleY="102511" custLinFactX="-89298" custLinFactNeighborX="-100000" custLinFactNeighborY="-2387">
        <dgm:presLayoutVars>
          <dgm:chPref val="3"/>
        </dgm:presLayoutVars>
      </dgm:prSet>
      <dgm:spPr/>
    </dgm:pt>
    <dgm:pt modelId="{F41498D5-8F57-4BAA-A167-A7CC358DCA14}" type="pres">
      <dgm:prSet presAssocID="{D4462B84-7CBC-42B4-A79D-0CC52CA66640}" presName="level2hierChild" presStyleCnt="0"/>
      <dgm:spPr/>
    </dgm:pt>
    <dgm:pt modelId="{766552CC-4B60-4E57-987C-E8C6AA604E1D}" type="pres">
      <dgm:prSet presAssocID="{1287F3C7-A5C5-4E45-979E-F417F4A09301}" presName="conn2-1" presStyleLbl="parChTrans1D2" presStyleIdx="0" presStyleCnt="4"/>
      <dgm:spPr/>
    </dgm:pt>
    <dgm:pt modelId="{03A9312A-D5D3-49DF-9224-34955CAC76C6}" type="pres">
      <dgm:prSet presAssocID="{1287F3C7-A5C5-4E45-979E-F417F4A09301}" presName="connTx" presStyleLbl="parChTrans1D2" presStyleIdx="0" presStyleCnt="4"/>
      <dgm:spPr/>
    </dgm:pt>
    <dgm:pt modelId="{3D31A5C8-F218-4508-B81C-0DB64C7E79D7}" type="pres">
      <dgm:prSet presAssocID="{791D6A9A-35F1-4C0B-AFD8-BC39A7A57EF1}" presName="root2" presStyleCnt="0"/>
      <dgm:spPr/>
    </dgm:pt>
    <dgm:pt modelId="{6BEDEAA9-13D7-4263-8DAD-84FF36927B8F}" type="pres">
      <dgm:prSet presAssocID="{791D6A9A-35F1-4C0B-AFD8-BC39A7A57EF1}" presName="LevelTwoTextNode" presStyleLbl="node2" presStyleIdx="0" presStyleCnt="4" custScaleY="172642">
        <dgm:presLayoutVars>
          <dgm:chPref val="3"/>
        </dgm:presLayoutVars>
      </dgm:prSet>
      <dgm:spPr/>
    </dgm:pt>
    <dgm:pt modelId="{3832DD0F-5676-49B8-B281-74D3A8AA08F0}" type="pres">
      <dgm:prSet presAssocID="{791D6A9A-35F1-4C0B-AFD8-BC39A7A57EF1}" presName="level3hierChild" presStyleCnt="0"/>
      <dgm:spPr/>
    </dgm:pt>
    <dgm:pt modelId="{CE33619D-D27C-481D-B728-5CD5190DC68E}" type="pres">
      <dgm:prSet presAssocID="{DCEE30D2-402B-482E-B53D-CD21BDACB86F}" presName="conn2-1" presStyleLbl="parChTrans1D2" presStyleIdx="1" presStyleCnt="4"/>
      <dgm:spPr/>
    </dgm:pt>
    <dgm:pt modelId="{DC2E309E-C2DC-4F66-884C-6A757CD7A72D}" type="pres">
      <dgm:prSet presAssocID="{DCEE30D2-402B-482E-B53D-CD21BDACB86F}" presName="connTx" presStyleLbl="parChTrans1D2" presStyleIdx="1" presStyleCnt="4"/>
      <dgm:spPr/>
    </dgm:pt>
    <dgm:pt modelId="{3EF41010-F896-446C-8828-6FA3AFD18F87}" type="pres">
      <dgm:prSet presAssocID="{72182E26-AA84-484D-9362-05778329E467}" presName="root2" presStyleCnt="0"/>
      <dgm:spPr/>
    </dgm:pt>
    <dgm:pt modelId="{D817B3BD-1035-4E5D-BA3B-3F4B82AF1919}" type="pres">
      <dgm:prSet presAssocID="{72182E26-AA84-484D-9362-05778329E467}" presName="LevelTwoTextNode" presStyleLbl="node2" presStyleIdx="1" presStyleCnt="4" custScaleY="186564">
        <dgm:presLayoutVars>
          <dgm:chPref val="3"/>
        </dgm:presLayoutVars>
      </dgm:prSet>
      <dgm:spPr/>
    </dgm:pt>
    <dgm:pt modelId="{4A3CB826-6D73-4F7F-8EF9-A6E58F0E1DD6}" type="pres">
      <dgm:prSet presAssocID="{72182E26-AA84-484D-9362-05778329E467}" presName="level3hierChild" presStyleCnt="0"/>
      <dgm:spPr/>
    </dgm:pt>
    <dgm:pt modelId="{5379CE33-83F3-4BFB-B9AA-66F7699392EA}" type="pres">
      <dgm:prSet presAssocID="{1E719CC4-F144-4450-9100-E01D9726C93A}" presName="conn2-1" presStyleLbl="parChTrans1D2" presStyleIdx="2" presStyleCnt="4"/>
      <dgm:spPr/>
    </dgm:pt>
    <dgm:pt modelId="{8962624C-7B5C-44F3-99E7-240CE5EA16FE}" type="pres">
      <dgm:prSet presAssocID="{1E719CC4-F144-4450-9100-E01D9726C93A}" presName="connTx" presStyleLbl="parChTrans1D2" presStyleIdx="2" presStyleCnt="4"/>
      <dgm:spPr/>
    </dgm:pt>
    <dgm:pt modelId="{6048D73E-4287-4B80-911A-9609634F89D4}" type="pres">
      <dgm:prSet presAssocID="{533A02C4-2197-475D-A403-A860579BFB40}" presName="root2" presStyleCnt="0"/>
      <dgm:spPr/>
    </dgm:pt>
    <dgm:pt modelId="{1E44364F-7D71-4024-8E39-6A11FDD06DBD}" type="pres">
      <dgm:prSet presAssocID="{533A02C4-2197-475D-A403-A860579BFB40}" presName="LevelTwoTextNode" presStyleLbl="node2" presStyleIdx="2" presStyleCnt="4" custScaleY="176929">
        <dgm:presLayoutVars>
          <dgm:chPref val="3"/>
        </dgm:presLayoutVars>
      </dgm:prSet>
      <dgm:spPr/>
    </dgm:pt>
    <dgm:pt modelId="{5AB8D2E4-2AC0-4CE8-9F16-E96F222AA232}" type="pres">
      <dgm:prSet presAssocID="{533A02C4-2197-475D-A403-A860579BFB40}" presName="level3hierChild" presStyleCnt="0"/>
      <dgm:spPr/>
    </dgm:pt>
    <dgm:pt modelId="{259D31B8-9D62-4B33-9EC4-EDD53FA6544E}" type="pres">
      <dgm:prSet presAssocID="{3B269FFA-0456-4988-BFDC-66A95B4B4227}" presName="conn2-1" presStyleLbl="parChTrans1D2" presStyleIdx="3" presStyleCnt="4"/>
      <dgm:spPr/>
    </dgm:pt>
    <dgm:pt modelId="{A23B8845-6CBB-45B4-BA07-0BFF7A7C8B72}" type="pres">
      <dgm:prSet presAssocID="{3B269FFA-0456-4988-BFDC-66A95B4B4227}" presName="connTx" presStyleLbl="parChTrans1D2" presStyleIdx="3" presStyleCnt="4"/>
      <dgm:spPr/>
    </dgm:pt>
    <dgm:pt modelId="{D5B2C6FC-3C7A-4E59-8298-59186C9D5EC4}" type="pres">
      <dgm:prSet presAssocID="{70C0645B-4785-45C5-B0A9-03CD590C3A9D}" presName="root2" presStyleCnt="0"/>
      <dgm:spPr/>
    </dgm:pt>
    <dgm:pt modelId="{76C8E9BF-B3FC-49CE-9D18-A4BBE9A73865}" type="pres">
      <dgm:prSet presAssocID="{70C0645B-4785-45C5-B0A9-03CD590C3A9D}" presName="LevelTwoTextNode" presStyleLbl="node2" presStyleIdx="3" presStyleCnt="4" custScaleY="251343">
        <dgm:presLayoutVars>
          <dgm:chPref val="3"/>
        </dgm:presLayoutVars>
      </dgm:prSet>
      <dgm:spPr/>
    </dgm:pt>
    <dgm:pt modelId="{779C9B39-7A61-4D0C-9FDC-B457B91F9CBA}" type="pres">
      <dgm:prSet presAssocID="{70C0645B-4785-45C5-B0A9-03CD590C3A9D}" presName="level3hierChild" presStyleCnt="0"/>
      <dgm:spPr/>
    </dgm:pt>
  </dgm:ptLst>
  <dgm:cxnLst>
    <dgm:cxn modelId="{9500FE0E-6ED5-4A26-86F2-98EDAF379694}" type="presOf" srcId="{72182E26-AA84-484D-9362-05778329E467}" destId="{D817B3BD-1035-4E5D-BA3B-3F4B82AF1919}" srcOrd="0" destOrd="0" presId="urn:microsoft.com/office/officeart/2008/layout/HorizontalMultiLevelHierarchy"/>
    <dgm:cxn modelId="{BAB5C31E-1961-4676-B35B-6F9474D731FB}" type="presOf" srcId="{3B269FFA-0456-4988-BFDC-66A95B4B4227}" destId="{A23B8845-6CBB-45B4-BA07-0BFF7A7C8B72}" srcOrd="1" destOrd="0" presId="urn:microsoft.com/office/officeart/2008/layout/HorizontalMultiLevelHierarchy"/>
    <dgm:cxn modelId="{FDE8C146-DC1F-4556-81FB-2942FE5C910C}" type="presOf" srcId="{70C0645B-4785-45C5-B0A9-03CD590C3A9D}" destId="{76C8E9BF-B3FC-49CE-9D18-A4BBE9A73865}" srcOrd="0" destOrd="0" presId="urn:microsoft.com/office/officeart/2008/layout/HorizontalMultiLevelHierarchy"/>
    <dgm:cxn modelId="{AE649549-737A-4EE8-A1B8-0452B3660E4B}" srcId="{D4462B84-7CBC-42B4-A79D-0CC52CA66640}" destId="{72182E26-AA84-484D-9362-05778329E467}" srcOrd="1" destOrd="0" parTransId="{DCEE30D2-402B-482E-B53D-CD21BDACB86F}" sibTransId="{A347AA77-E9B4-41C8-B69F-9B99D9EEB316}"/>
    <dgm:cxn modelId="{E81D4B56-DC7A-4DB0-9807-FC2EF39A1027}" type="presOf" srcId="{DCEE30D2-402B-482E-B53D-CD21BDACB86F}" destId="{CE33619D-D27C-481D-B728-5CD5190DC68E}" srcOrd="0" destOrd="0" presId="urn:microsoft.com/office/officeart/2008/layout/HorizontalMultiLevelHierarchy"/>
    <dgm:cxn modelId="{BE27D468-A69A-423F-B09D-B07EFC4030E4}" type="presOf" srcId="{D4462B84-7CBC-42B4-A79D-0CC52CA66640}" destId="{F68DDAD8-7CFC-4D65-974D-A11F61415AD1}" srcOrd="0" destOrd="0" presId="urn:microsoft.com/office/officeart/2008/layout/HorizontalMultiLevelHierarchy"/>
    <dgm:cxn modelId="{DD875E6D-0313-487B-BA30-0A6A99FC056F}" srcId="{D4462B84-7CBC-42B4-A79D-0CC52CA66640}" destId="{533A02C4-2197-475D-A403-A860579BFB40}" srcOrd="2" destOrd="0" parTransId="{1E719CC4-F144-4450-9100-E01D9726C93A}" sibTransId="{B24F0D01-4F6D-44F1-9263-7594DDBD386A}"/>
    <dgm:cxn modelId="{2E85EF72-DAFF-4CD4-BB66-1A964439D026}" srcId="{F792FA53-3D79-4F03-A06C-A034178A5F28}" destId="{D4462B84-7CBC-42B4-A79D-0CC52CA66640}" srcOrd="0" destOrd="0" parTransId="{737429BF-4C91-4EE3-8E83-5A39651EE998}" sibTransId="{5BCDF2C0-1B74-41E1-8EB9-7029A24CBAEA}"/>
    <dgm:cxn modelId="{FF823890-FEA8-4D18-8510-8437E8C6E339}" type="presOf" srcId="{1E719CC4-F144-4450-9100-E01D9726C93A}" destId="{8962624C-7B5C-44F3-99E7-240CE5EA16FE}" srcOrd="1" destOrd="0" presId="urn:microsoft.com/office/officeart/2008/layout/HorizontalMultiLevelHierarchy"/>
    <dgm:cxn modelId="{A231D5AF-CF8E-4401-9932-6DA27C5DF669}" type="presOf" srcId="{533A02C4-2197-475D-A403-A860579BFB40}" destId="{1E44364F-7D71-4024-8E39-6A11FDD06DBD}" srcOrd="0" destOrd="0" presId="urn:microsoft.com/office/officeart/2008/layout/HorizontalMultiLevelHierarchy"/>
    <dgm:cxn modelId="{9FF273BB-0B6F-4528-9B94-7113E4795D1D}" type="presOf" srcId="{DCEE30D2-402B-482E-B53D-CD21BDACB86F}" destId="{DC2E309E-C2DC-4F66-884C-6A757CD7A72D}" srcOrd="1" destOrd="0" presId="urn:microsoft.com/office/officeart/2008/layout/HorizontalMultiLevelHierarchy"/>
    <dgm:cxn modelId="{EBA708BC-3E71-418F-A153-2372F6B58F73}" type="presOf" srcId="{3B269FFA-0456-4988-BFDC-66A95B4B4227}" destId="{259D31B8-9D62-4B33-9EC4-EDD53FA6544E}" srcOrd="0" destOrd="0" presId="urn:microsoft.com/office/officeart/2008/layout/HorizontalMultiLevelHierarchy"/>
    <dgm:cxn modelId="{4512E4C1-81A2-4908-8E7B-737134DD6981}" type="presOf" srcId="{1E719CC4-F144-4450-9100-E01D9726C93A}" destId="{5379CE33-83F3-4BFB-B9AA-66F7699392EA}" srcOrd="0" destOrd="0" presId="urn:microsoft.com/office/officeart/2008/layout/HorizontalMultiLevelHierarchy"/>
    <dgm:cxn modelId="{E3D07DD6-D314-4200-B57D-AB6ED9AC7737}" type="presOf" srcId="{F792FA53-3D79-4F03-A06C-A034178A5F28}" destId="{648B1D3F-4EE2-49DE-A97D-AE5080016E65}" srcOrd="0" destOrd="0" presId="urn:microsoft.com/office/officeart/2008/layout/HorizontalMultiLevelHierarchy"/>
    <dgm:cxn modelId="{1E5EA7DD-4A58-4B07-AF5C-63CBF74641B1}" type="presOf" srcId="{1287F3C7-A5C5-4E45-979E-F417F4A09301}" destId="{766552CC-4B60-4E57-987C-E8C6AA604E1D}" srcOrd="0" destOrd="0" presId="urn:microsoft.com/office/officeart/2008/layout/HorizontalMultiLevelHierarchy"/>
    <dgm:cxn modelId="{51648EE5-AFF4-44B5-9C9A-09F1A746A293}" srcId="{D4462B84-7CBC-42B4-A79D-0CC52CA66640}" destId="{791D6A9A-35F1-4C0B-AFD8-BC39A7A57EF1}" srcOrd="0" destOrd="0" parTransId="{1287F3C7-A5C5-4E45-979E-F417F4A09301}" sibTransId="{400A9DF1-E3D2-4EAF-88AF-2B4C43697972}"/>
    <dgm:cxn modelId="{DC794BE6-0B8A-4C40-9397-D2EEFE85E5C9}" type="presOf" srcId="{791D6A9A-35F1-4C0B-AFD8-BC39A7A57EF1}" destId="{6BEDEAA9-13D7-4263-8DAD-84FF36927B8F}" srcOrd="0" destOrd="0" presId="urn:microsoft.com/office/officeart/2008/layout/HorizontalMultiLevelHierarchy"/>
    <dgm:cxn modelId="{A3D6E4F0-90F9-4C8D-9835-709D27E53678}" type="presOf" srcId="{1287F3C7-A5C5-4E45-979E-F417F4A09301}" destId="{03A9312A-D5D3-49DF-9224-34955CAC76C6}" srcOrd="1" destOrd="0" presId="urn:microsoft.com/office/officeart/2008/layout/HorizontalMultiLevelHierarchy"/>
    <dgm:cxn modelId="{13034CFC-B431-49B2-91DF-B2E4F03AB432}" srcId="{D4462B84-7CBC-42B4-A79D-0CC52CA66640}" destId="{70C0645B-4785-45C5-B0A9-03CD590C3A9D}" srcOrd="3" destOrd="0" parTransId="{3B269FFA-0456-4988-BFDC-66A95B4B4227}" sibTransId="{912E96B8-F492-4819-9A85-B58B9DD27A7B}"/>
    <dgm:cxn modelId="{9D1590EA-C203-4B58-B999-D441150EC274}" type="presParOf" srcId="{648B1D3F-4EE2-49DE-A97D-AE5080016E65}" destId="{7DB74AAB-4A5F-4C9E-AA15-738771F59A2B}" srcOrd="0" destOrd="0" presId="urn:microsoft.com/office/officeart/2008/layout/HorizontalMultiLevelHierarchy"/>
    <dgm:cxn modelId="{B2760FC3-DCA5-4ACB-A20B-F2D16243A39C}" type="presParOf" srcId="{7DB74AAB-4A5F-4C9E-AA15-738771F59A2B}" destId="{F68DDAD8-7CFC-4D65-974D-A11F61415AD1}" srcOrd="0" destOrd="0" presId="urn:microsoft.com/office/officeart/2008/layout/HorizontalMultiLevelHierarchy"/>
    <dgm:cxn modelId="{CD3E1540-2B96-422A-BEA3-1D8ACDED784D}" type="presParOf" srcId="{7DB74AAB-4A5F-4C9E-AA15-738771F59A2B}" destId="{F41498D5-8F57-4BAA-A167-A7CC358DCA14}" srcOrd="1" destOrd="0" presId="urn:microsoft.com/office/officeart/2008/layout/HorizontalMultiLevelHierarchy"/>
    <dgm:cxn modelId="{528F6C19-6145-48FA-AE23-9EEDAEB65E59}" type="presParOf" srcId="{F41498D5-8F57-4BAA-A167-A7CC358DCA14}" destId="{766552CC-4B60-4E57-987C-E8C6AA604E1D}" srcOrd="0" destOrd="0" presId="urn:microsoft.com/office/officeart/2008/layout/HorizontalMultiLevelHierarchy"/>
    <dgm:cxn modelId="{CB81A491-61DD-4CC9-B43D-BD3A82AA77F0}" type="presParOf" srcId="{766552CC-4B60-4E57-987C-E8C6AA604E1D}" destId="{03A9312A-D5D3-49DF-9224-34955CAC76C6}" srcOrd="0" destOrd="0" presId="urn:microsoft.com/office/officeart/2008/layout/HorizontalMultiLevelHierarchy"/>
    <dgm:cxn modelId="{3E53B3E0-DD4E-4E85-9376-2AD294FDA0BB}" type="presParOf" srcId="{F41498D5-8F57-4BAA-A167-A7CC358DCA14}" destId="{3D31A5C8-F218-4508-B81C-0DB64C7E79D7}" srcOrd="1" destOrd="0" presId="urn:microsoft.com/office/officeart/2008/layout/HorizontalMultiLevelHierarchy"/>
    <dgm:cxn modelId="{94B1C3DD-B1C4-4734-88B9-E379A8AE252D}" type="presParOf" srcId="{3D31A5C8-F218-4508-B81C-0DB64C7E79D7}" destId="{6BEDEAA9-13D7-4263-8DAD-84FF36927B8F}" srcOrd="0" destOrd="0" presId="urn:microsoft.com/office/officeart/2008/layout/HorizontalMultiLevelHierarchy"/>
    <dgm:cxn modelId="{6AA942EF-D48E-48F5-B8FA-6248EDE706F4}" type="presParOf" srcId="{3D31A5C8-F218-4508-B81C-0DB64C7E79D7}" destId="{3832DD0F-5676-49B8-B281-74D3A8AA08F0}" srcOrd="1" destOrd="0" presId="urn:microsoft.com/office/officeart/2008/layout/HorizontalMultiLevelHierarchy"/>
    <dgm:cxn modelId="{B11DF50C-41BD-494D-B0FF-7784A76B0EEF}" type="presParOf" srcId="{F41498D5-8F57-4BAA-A167-A7CC358DCA14}" destId="{CE33619D-D27C-481D-B728-5CD5190DC68E}" srcOrd="2" destOrd="0" presId="urn:microsoft.com/office/officeart/2008/layout/HorizontalMultiLevelHierarchy"/>
    <dgm:cxn modelId="{3B49B7A5-9ECD-4CF9-BB31-00FE43894A93}" type="presParOf" srcId="{CE33619D-D27C-481D-B728-5CD5190DC68E}" destId="{DC2E309E-C2DC-4F66-884C-6A757CD7A72D}" srcOrd="0" destOrd="0" presId="urn:microsoft.com/office/officeart/2008/layout/HorizontalMultiLevelHierarchy"/>
    <dgm:cxn modelId="{0444D714-2431-4C37-999C-097605837CB4}" type="presParOf" srcId="{F41498D5-8F57-4BAA-A167-A7CC358DCA14}" destId="{3EF41010-F896-446C-8828-6FA3AFD18F87}" srcOrd="3" destOrd="0" presId="urn:microsoft.com/office/officeart/2008/layout/HorizontalMultiLevelHierarchy"/>
    <dgm:cxn modelId="{51EAC709-D0EF-4F0B-9D6D-8DBCBF236F28}" type="presParOf" srcId="{3EF41010-F896-446C-8828-6FA3AFD18F87}" destId="{D817B3BD-1035-4E5D-BA3B-3F4B82AF1919}" srcOrd="0" destOrd="0" presId="urn:microsoft.com/office/officeart/2008/layout/HorizontalMultiLevelHierarchy"/>
    <dgm:cxn modelId="{03FD5A87-A0B8-4608-8C75-42DEFE82341E}" type="presParOf" srcId="{3EF41010-F896-446C-8828-6FA3AFD18F87}" destId="{4A3CB826-6D73-4F7F-8EF9-A6E58F0E1DD6}" srcOrd="1" destOrd="0" presId="urn:microsoft.com/office/officeart/2008/layout/HorizontalMultiLevelHierarchy"/>
    <dgm:cxn modelId="{7ED6F2C4-4157-4407-A669-4E0641C9DBA0}" type="presParOf" srcId="{F41498D5-8F57-4BAA-A167-A7CC358DCA14}" destId="{5379CE33-83F3-4BFB-B9AA-66F7699392EA}" srcOrd="4" destOrd="0" presId="urn:microsoft.com/office/officeart/2008/layout/HorizontalMultiLevelHierarchy"/>
    <dgm:cxn modelId="{C1EA8EA3-7CA6-440D-9D60-BA192ABFEEC6}" type="presParOf" srcId="{5379CE33-83F3-4BFB-B9AA-66F7699392EA}" destId="{8962624C-7B5C-44F3-99E7-240CE5EA16FE}" srcOrd="0" destOrd="0" presId="urn:microsoft.com/office/officeart/2008/layout/HorizontalMultiLevelHierarchy"/>
    <dgm:cxn modelId="{8E0E0349-906E-4B98-89E9-B66EF0085D33}" type="presParOf" srcId="{F41498D5-8F57-4BAA-A167-A7CC358DCA14}" destId="{6048D73E-4287-4B80-911A-9609634F89D4}" srcOrd="5" destOrd="0" presId="urn:microsoft.com/office/officeart/2008/layout/HorizontalMultiLevelHierarchy"/>
    <dgm:cxn modelId="{66B61D6B-6A08-47DF-8894-56EA46562CA3}" type="presParOf" srcId="{6048D73E-4287-4B80-911A-9609634F89D4}" destId="{1E44364F-7D71-4024-8E39-6A11FDD06DBD}" srcOrd="0" destOrd="0" presId="urn:microsoft.com/office/officeart/2008/layout/HorizontalMultiLevelHierarchy"/>
    <dgm:cxn modelId="{1AC9A532-88B4-4E65-8089-65DF1B571AA1}" type="presParOf" srcId="{6048D73E-4287-4B80-911A-9609634F89D4}" destId="{5AB8D2E4-2AC0-4CE8-9F16-E96F222AA232}" srcOrd="1" destOrd="0" presId="urn:microsoft.com/office/officeart/2008/layout/HorizontalMultiLevelHierarchy"/>
    <dgm:cxn modelId="{A4ED54E1-C244-4345-9FB6-A22AF9DE8A2B}" type="presParOf" srcId="{F41498D5-8F57-4BAA-A167-A7CC358DCA14}" destId="{259D31B8-9D62-4B33-9EC4-EDD53FA6544E}" srcOrd="6" destOrd="0" presId="urn:microsoft.com/office/officeart/2008/layout/HorizontalMultiLevelHierarchy"/>
    <dgm:cxn modelId="{4A336AE8-69EE-431A-B2AD-EB54B4CC8381}" type="presParOf" srcId="{259D31B8-9D62-4B33-9EC4-EDD53FA6544E}" destId="{A23B8845-6CBB-45B4-BA07-0BFF7A7C8B72}" srcOrd="0" destOrd="0" presId="urn:microsoft.com/office/officeart/2008/layout/HorizontalMultiLevelHierarchy"/>
    <dgm:cxn modelId="{C46BEA35-8922-49AF-AE4E-077807269DE4}" type="presParOf" srcId="{F41498D5-8F57-4BAA-A167-A7CC358DCA14}" destId="{D5B2C6FC-3C7A-4E59-8298-59186C9D5EC4}" srcOrd="7" destOrd="0" presId="urn:microsoft.com/office/officeart/2008/layout/HorizontalMultiLevelHierarchy"/>
    <dgm:cxn modelId="{ADBC71C6-0FD1-4118-A59A-A9CB8025C335}" type="presParOf" srcId="{D5B2C6FC-3C7A-4E59-8298-59186C9D5EC4}" destId="{76C8E9BF-B3FC-49CE-9D18-A4BBE9A73865}" srcOrd="0" destOrd="0" presId="urn:microsoft.com/office/officeart/2008/layout/HorizontalMultiLevelHierarchy"/>
    <dgm:cxn modelId="{955CE283-7E36-4116-A739-25A6983B2D40}" type="presParOf" srcId="{D5B2C6FC-3C7A-4E59-8298-59186C9D5EC4}" destId="{779C9B39-7A61-4D0C-9FDC-B457B91F9C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92FA53-3D79-4F03-A06C-A034178A5F2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4462B84-7CBC-42B4-A79D-0CC52CA66640}">
      <dgm:prSet phldrT="[Text]" custT="1"/>
      <dgm:spPr>
        <a:solidFill>
          <a:schemeClr val="bg2">
            <a:lumMod val="50000"/>
          </a:schemeClr>
        </a:solidFill>
      </dgm:spPr>
      <dgm:t>
        <a:bodyPr/>
        <a:lstStyle/>
        <a:p>
          <a:r>
            <a:rPr lang="en-US" sz="3200" dirty="0"/>
            <a:t>Home Skill</a:t>
          </a:r>
        </a:p>
      </dgm:t>
    </dgm:pt>
    <dgm:pt modelId="{737429BF-4C91-4EE3-8E83-5A39651EE998}" type="parTrans" cxnId="{2E85EF72-DAFF-4CD4-BB66-1A964439D026}">
      <dgm:prSet/>
      <dgm:spPr/>
      <dgm:t>
        <a:bodyPr/>
        <a:lstStyle/>
        <a:p>
          <a:endParaRPr lang="en-US"/>
        </a:p>
      </dgm:t>
    </dgm:pt>
    <dgm:pt modelId="{5BCDF2C0-1B74-41E1-8EB9-7029A24CBAEA}" type="sibTrans" cxnId="{2E85EF72-DAFF-4CD4-BB66-1A964439D026}">
      <dgm:prSet/>
      <dgm:spPr/>
      <dgm:t>
        <a:bodyPr/>
        <a:lstStyle/>
        <a:p>
          <a:endParaRPr lang="en-US"/>
        </a:p>
      </dgm:t>
    </dgm:pt>
    <dgm:pt modelId="{791D6A9A-35F1-4C0B-AFD8-BC39A7A57EF1}">
      <dgm:prSet phldrT="[Text]"/>
      <dgm:spPr>
        <a:solidFill>
          <a:srgbClr val="FFC000"/>
        </a:solidFill>
      </dgm:spPr>
      <dgm:t>
        <a:bodyPr/>
        <a:lstStyle/>
        <a:p>
          <a:r>
            <a:rPr lang="en-US" dirty="0">
              <a:solidFill>
                <a:sysClr val="windowText" lastClr="000000"/>
              </a:solidFill>
            </a:rPr>
            <a:t>Mobility</a:t>
          </a:r>
        </a:p>
        <a:p>
          <a:r>
            <a:rPr lang="en-US" dirty="0">
              <a:solidFill>
                <a:sysClr val="windowText" lastClr="000000"/>
              </a:solidFill>
            </a:rPr>
            <a:t>(21% of Variance)</a:t>
          </a:r>
        </a:p>
      </dgm:t>
    </dgm:pt>
    <dgm:pt modelId="{1287F3C7-A5C5-4E45-979E-F417F4A09301}" type="parTrans" cxnId="{51648EE5-AFF4-44B5-9C9A-09F1A746A293}">
      <dgm:prSet/>
      <dgm:spPr/>
      <dgm:t>
        <a:bodyPr/>
        <a:lstStyle/>
        <a:p>
          <a:endParaRPr lang="en-US" dirty="0"/>
        </a:p>
      </dgm:t>
    </dgm:pt>
    <dgm:pt modelId="{400A9DF1-E3D2-4EAF-88AF-2B4C43697972}" type="sibTrans" cxnId="{51648EE5-AFF4-44B5-9C9A-09F1A746A293}">
      <dgm:prSet/>
      <dgm:spPr/>
      <dgm:t>
        <a:bodyPr/>
        <a:lstStyle/>
        <a:p>
          <a:endParaRPr lang="en-US"/>
        </a:p>
      </dgm:t>
    </dgm:pt>
    <dgm:pt modelId="{72182E26-AA84-484D-9362-05778329E467}">
      <dgm:prSet phldrT="[Text]"/>
      <dgm:spPr>
        <a:solidFill>
          <a:srgbClr val="FFC000"/>
        </a:solidFill>
      </dgm:spPr>
      <dgm:t>
        <a:bodyPr/>
        <a:lstStyle/>
        <a:p>
          <a:r>
            <a:rPr lang="en-US" dirty="0">
              <a:solidFill>
                <a:sysClr val="windowText" lastClr="000000"/>
              </a:solidFill>
            </a:rPr>
            <a:t>Problem Solving</a:t>
          </a:r>
        </a:p>
        <a:p>
          <a:r>
            <a:rPr lang="en-US" dirty="0">
              <a:solidFill>
                <a:sysClr val="windowText" lastClr="000000"/>
              </a:solidFill>
            </a:rPr>
            <a:t>(9% of Variance)</a:t>
          </a:r>
        </a:p>
      </dgm:t>
    </dgm:pt>
    <dgm:pt modelId="{DCEE30D2-402B-482E-B53D-CD21BDACB86F}" type="parTrans" cxnId="{AE649549-737A-4EE8-A1B8-0452B3660E4B}">
      <dgm:prSet/>
      <dgm:spPr/>
      <dgm:t>
        <a:bodyPr/>
        <a:lstStyle/>
        <a:p>
          <a:endParaRPr lang="en-US" dirty="0"/>
        </a:p>
      </dgm:t>
    </dgm:pt>
    <dgm:pt modelId="{A347AA77-E9B4-41C8-B69F-9B99D9EEB316}" type="sibTrans" cxnId="{AE649549-737A-4EE8-A1B8-0452B3660E4B}">
      <dgm:prSet/>
      <dgm:spPr/>
      <dgm:t>
        <a:bodyPr/>
        <a:lstStyle/>
        <a:p>
          <a:endParaRPr lang="en-US"/>
        </a:p>
      </dgm:t>
    </dgm:pt>
    <dgm:pt modelId="{70C0645B-4785-45C5-B0A9-03CD590C3A9D}">
      <dgm:prSet phldrT="[Text]"/>
      <dgm:spPr>
        <a:solidFill>
          <a:srgbClr val="FFC000"/>
        </a:solidFill>
      </dgm:spPr>
      <dgm:t>
        <a:bodyPr/>
        <a:lstStyle/>
        <a:p>
          <a:r>
            <a:rPr lang="en-US" dirty="0">
              <a:solidFill>
                <a:sysClr val="windowText" lastClr="000000"/>
              </a:solidFill>
            </a:rPr>
            <a:t>Use of Hands</a:t>
          </a:r>
        </a:p>
        <a:p>
          <a:r>
            <a:rPr lang="en-US" dirty="0">
              <a:solidFill>
                <a:sysClr val="windowText" lastClr="000000"/>
              </a:solidFill>
            </a:rPr>
            <a:t>(1% of Variance)</a:t>
          </a:r>
        </a:p>
      </dgm:t>
    </dgm:pt>
    <dgm:pt modelId="{3B269FFA-0456-4988-BFDC-66A95B4B4227}" type="parTrans" cxnId="{13034CFC-B431-49B2-91DF-B2E4F03AB432}">
      <dgm:prSet/>
      <dgm:spPr/>
      <dgm:t>
        <a:bodyPr/>
        <a:lstStyle/>
        <a:p>
          <a:endParaRPr lang="en-US" dirty="0"/>
        </a:p>
      </dgm:t>
    </dgm:pt>
    <dgm:pt modelId="{912E96B8-F492-4819-9A85-B58B9DD27A7B}" type="sibTrans" cxnId="{13034CFC-B431-49B2-91DF-B2E4F03AB432}">
      <dgm:prSet/>
      <dgm:spPr/>
      <dgm:t>
        <a:bodyPr/>
        <a:lstStyle/>
        <a:p>
          <a:endParaRPr lang="en-US"/>
        </a:p>
      </dgm:t>
    </dgm:pt>
    <dgm:pt modelId="{533A02C4-2197-475D-A403-A860579BFB40}">
      <dgm:prSet/>
      <dgm:spPr>
        <a:solidFill>
          <a:srgbClr val="FFC000"/>
        </a:solidFill>
      </dgm:spPr>
      <dgm:t>
        <a:bodyPr/>
        <a:lstStyle/>
        <a:p>
          <a:r>
            <a:rPr lang="en-US" dirty="0">
              <a:solidFill>
                <a:sysClr val="windowText" lastClr="000000"/>
              </a:solidFill>
            </a:rPr>
            <a:t>Fund of Information</a:t>
          </a:r>
        </a:p>
        <a:p>
          <a:r>
            <a:rPr lang="en-US" dirty="0">
              <a:solidFill>
                <a:sysClr val="windowText" lastClr="000000"/>
              </a:solidFill>
            </a:rPr>
            <a:t>(2% of Variance)</a:t>
          </a:r>
        </a:p>
      </dgm:t>
    </dgm:pt>
    <dgm:pt modelId="{1E719CC4-F144-4450-9100-E01D9726C93A}" type="parTrans" cxnId="{DD875E6D-0313-487B-BA30-0A6A99FC056F}">
      <dgm:prSet/>
      <dgm:spPr/>
      <dgm:t>
        <a:bodyPr/>
        <a:lstStyle/>
        <a:p>
          <a:endParaRPr lang="en-US" dirty="0"/>
        </a:p>
      </dgm:t>
    </dgm:pt>
    <dgm:pt modelId="{B24F0D01-4F6D-44F1-9263-7594DDBD386A}" type="sibTrans" cxnId="{DD875E6D-0313-487B-BA30-0A6A99FC056F}">
      <dgm:prSet/>
      <dgm:spPr/>
      <dgm:t>
        <a:bodyPr/>
        <a:lstStyle/>
        <a:p>
          <a:endParaRPr lang="en-US"/>
        </a:p>
      </dgm:t>
    </dgm:pt>
    <dgm:pt modelId="{648B1D3F-4EE2-49DE-A97D-AE5080016E65}" type="pres">
      <dgm:prSet presAssocID="{F792FA53-3D79-4F03-A06C-A034178A5F28}" presName="Name0" presStyleCnt="0">
        <dgm:presLayoutVars>
          <dgm:chPref val="1"/>
          <dgm:dir/>
          <dgm:animOne val="branch"/>
          <dgm:animLvl val="lvl"/>
          <dgm:resizeHandles val="exact"/>
        </dgm:presLayoutVars>
      </dgm:prSet>
      <dgm:spPr/>
    </dgm:pt>
    <dgm:pt modelId="{7DB74AAB-4A5F-4C9E-AA15-738771F59A2B}" type="pres">
      <dgm:prSet presAssocID="{D4462B84-7CBC-42B4-A79D-0CC52CA66640}" presName="root1" presStyleCnt="0"/>
      <dgm:spPr/>
    </dgm:pt>
    <dgm:pt modelId="{F68DDAD8-7CFC-4D65-974D-A11F61415AD1}" type="pres">
      <dgm:prSet presAssocID="{D4462B84-7CBC-42B4-A79D-0CC52CA66640}" presName="LevelOneTextNode" presStyleLbl="node0" presStyleIdx="0" presStyleCnt="1" custAng="2714651" custScaleY="78043" custLinFactX="-100000" custLinFactNeighborX="-150169" custLinFactNeighborY="-3628">
        <dgm:presLayoutVars>
          <dgm:chPref val="3"/>
        </dgm:presLayoutVars>
      </dgm:prSet>
      <dgm:spPr/>
    </dgm:pt>
    <dgm:pt modelId="{F41498D5-8F57-4BAA-A167-A7CC358DCA14}" type="pres">
      <dgm:prSet presAssocID="{D4462B84-7CBC-42B4-A79D-0CC52CA66640}" presName="level2hierChild" presStyleCnt="0"/>
      <dgm:spPr/>
    </dgm:pt>
    <dgm:pt modelId="{766552CC-4B60-4E57-987C-E8C6AA604E1D}" type="pres">
      <dgm:prSet presAssocID="{1287F3C7-A5C5-4E45-979E-F417F4A09301}" presName="conn2-1" presStyleLbl="parChTrans1D2" presStyleIdx="0" presStyleCnt="4"/>
      <dgm:spPr/>
    </dgm:pt>
    <dgm:pt modelId="{03A9312A-D5D3-49DF-9224-34955CAC76C6}" type="pres">
      <dgm:prSet presAssocID="{1287F3C7-A5C5-4E45-979E-F417F4A09301}" presName="connTx" presStyleLbl="parChTrans1D2" presStyleIdx="0" presStyleCnt="4"/>
      <dgm:spPr/>
    </dgm:pt>
    <dgm:pt modelId="{3D31A5C8-F218-4508-B81C-0DB64C7E79D7}" type="pres">
      <dgm:prSet presAssocID="{791D6A9A-35F1-4C0B-AFD8-BC39A7A57EF1}" presName="root2" presStyleCnt="0"/>
      <dgm:spPr/>
    </dgm:pt>
    <dgm:pt modelId="{6BEDEAA9-13D7-4263-8DAD-84FF36927B8F}" type="pres">
      <dgm:prSet presAssocID="{791D6A9A-35F1-4C0B-AFD8-BC39A7A57EF1}" presName="LevelTwoTextNode" presStyleLbl="node2" presStyleIdx="0" presStyleCnt="4" custScaleY="172642">
        <dgm:presLayoutVars>
          <dgm:chPref val="3"/>
        </dgm:presLayoutVars>
      </dgm:prSet>
      <dgm:spPr/>
    </dgm:pt>
    <dgm:pt modelId="{3832DD0F-5676-49B8-B281-74D3A8AA08F0}" type="pres">
      <dgm:prSet presAssocID="{791D6A9A-35F1-4C0B-AFD8-BC39A7A57EF1}" presName="level3hierChild" presStyleCnt="0"/>
      <dgm:spPr/>
    </dgm:pt>
    <dgm:pt modelId="{CE33619D-D27C-481D-B728-5CD5190DC68E}" type="pres">
      <dgm:prSet presAssocID="{DCEE30D2-402B-482E-B53D-CD21BDACB86F}" presName="conn2-1" presStyleLbl="parChTrans1D2" presStyleIdx="1" presStyleCnt="4"/>
      <dgm:spPr/>
    </dgm:pt>
    <dgm:pt modelId="{DC2E309E-C2DC-4F66-884C-6A757CD7A72D}" type="pres">
      <dgm:prSet presAssocID="{DCEE30D2-402B-482E-B53D-CD21BDACB86F}" presName="connTx" presStyleLbl="parChTrans1D2" presStyleIdx="1" presStyleCnt="4"/>
      <dgm:spPr/>
    </dgm:pt>
    <dgm:pt modelId="{3EF41010-F896-446C-8828-6FA3AFD18F87}" type="pres">
      <dgm:prSet presAssocID="{72182E26-AA84-484D-9362-05778329E467}" presName="root2" presStyleCnt="0"/>
      <dgm:spPr/>
    </dgm:pt>
    <dgm:pt modelId="{D817B3BD-1035-4E5D-BA3B-3F4B82AF1919}" type="pres">
      <dgm:prSet presAssocID="{72182E26-AA84-484D-9362-05778329E467}" presName="LevelTwoTextNode" presStyleLbl="node2" presStyleIdx="1" presStyleCnt="4" custScaleY="186564">
        <dgm:presLayoutVars>
          <dgm:chPref val="3"/>
        </dgm:presLayoutVars>
      </dgm:prSet>
      <dgm:spPr/>
    </dgm:pt>
    <dgm:pt modelId="{4A3CB826-6D73-4F7F-8EF9-A6E58F0E1DD6}" type="pres">
      <dgm:prSet presAssocID="{72182E26-AA84-484D-9362-05778329E467}" presName="level3hierChild" presStyleCnt="0"/>
      <dgm:spPr/>
    </dgm:pt>
    <dgm:pt modelId="{5379CE33-83F3-4BFB-B9AA-66F7699392EA}" type="pres">
      <dgm:prSet presAssocID="{1E719CC4-F144-4450-9100-E01D9726C93A}" presName="conn2-1" presStyleLbl="parChTrans1D2" presStyleIdx="2" presStyleCnt="4"/>
      <dgm:spPr/>
    </dgm:pt>
    <dgm:pt modelId="{8962624C-7B5C-44F3-99E7-240CE5EA16FE}" type="pres">
      <dgm:prSet presAssocID="{1E719CC4-F144-4450-9100-E01D9726C93A}" presName="connTx" presStyleLbl="parChTrans1D2" presStyleIdx="2" presStyleCnt="4"/>
      <dgm:spPr/>
    </dgm:pt>
    <dgm:pt modelId="{6048D73E-4287-4B80-911A-9609634F89D4}" type="pres">
      <dgm:prSet presAssocID="{533A02C4-2197-475D-A403-A860579BFB40}" presName="root2" presStyleCnt="0"/>
      <dgm:spPr/>
    </dgm:pt>
    <dgm:pt modelId="{1E44364F-7D71-4024-8E39-6A11FDD06DBD}" type="pres">
      <dgm:prSet presAssocID="{533A02C4-2197-475D-A403-A860579BFB40}" presName="LevelTwoTextNode" presStyleLbl="node2" presStyleIdx="2" presStyleCnt="4" custScaleY="176929">
        <dgm:presLayoutVars>
          <dgm:chPref val="3"/>
        </dgm:presLayoutVars>
      </dgm:prSet>
      <dgm:spPr/>
    </dgm:pt>
    <dgm:pt modelId="{5AB8D2E4-2AC0-4CE8-9F16-E96F222AA232}" type="pres">
      <dgm:prSet presAssocID="{533A02C4-2197-475D-A403-A860579BFB40}" presName="level3hierChild" presStyleCnt="0"/>
      <dgm:spPr/>
    </dgm:pt>
    <dgm:pt modelId="{259D31B8-9D62-4B33-9EC4-EDD53FA6544E}" type="pres">
      <dgm:prSet presAssocID="{3B269FFA-0456-4988-BFDC-66A95B4B4227}" presName="conn2-1" presStyleLbl="parChTrans1D2" presStyleIdx="3" presStyleCnt="4"/>
      <dgm:spPr/>
    </dgm:pt>
    <dgm:pt modelId="{A23B8845-6CBB-45B4-BA07-0BFF7A7C8B72}" type="pres">
      <dgm:prSet presAssocID="{3B269FFA-0456-4988-BFDC-66A95B4B4227}" presName="connTx" presStyleLbl="parChTrans1D2" presStyleIdx="3" presStyleCnt="4"/>
      <dgm:spPr/>
    </dgm:pt>
    <dgm:pt modelId="{D5B2C6FC-3C7A-4E59-8298-59186C9D5EC4}" type="pres">
      <dgm:prSet presAssocID="{70C0645B-4785-45C5-B0A9-03CD590C3A9D}" presName="root2" presStyleCnt="0"/>
      <dgm:spPr/>
    </dgm:pt>
    <dgm:pt modelId="{76C8E9BF-B3FC-49CE-9D18-A4BBE9A73865}" type="pres">
      <dgm:prSet presAssocID="{70C0645B-4785-45C5-B0A9-03CD590C3A9D}" presName="LevelTwoTextNode" presStyleLbl="node2" presStyleIdx="3" presStyleCnt="4" custScaleY="201548">
        <dgm:presLayoutVars>
          <dgm:chPref val="3"/>
        </dgm:presLayoutVars>
      </dgm:prSet>
      <dgm:spPr/>
    </dgm:pt>
    <dgm:pt modelId="{779C9B39-7A61-4D0C-9FDC-B457B91F9CBA}" type="pres">
      <dgm:prSet presAssocID="{70C0645B-4785-45C5-B0A9-03CD590C3A9D}" presName="level3hierChild" presStyleCnt="0"/>
      <dgm:spPr/>
    </dgm:pt>
  </dgm:ptLst>
  <dgm:cxnLst>
    <dgm:cxn modelId="{2A6FD00E-6960-49CE-81C7-5B24FB4FB2E3}" type="presOf" srcId="{72182E26-AA84-484D-9362-05778329E467}" destId="{D817B3BD-1035-4E5D-BA3B-3F4B82AF1919}" srcOrd="0" destOrd="0" presId="urn:microsoft.com/office/officeart/2008/layout/HorizontalMultiLevelHierarchy"/>
    <dgm:cxn modelId="{23BAB022-0AA9-4D21-A695-58BD874C2335}" type="presOf" srcId="{D4462B84-7CBC-42B4-A79D-0CC52CA66640}" destId="{F68DDAD8-7CFC-4D65-974D-A11F61415AD1}" srcOrd="0" destOrd="0" presId="urn:microsoft.com/office/officeart/2008/layout/HorizontalMultiLevelHierarchy"/>
    <dgm:cxn modelId="{E729D43C-9A8F-4D3D-8EF6-877D040E976B}" type="presOf" srcId="{1E719CC4-F144-4450-9100-E01D9726C93A}" destId="{5379CE33-83F3-4BFB-B9AA-66F7699392EA}" srcOrd="0" destOrd="0" presId="urn:microsoft.com/office/officeart/2008/layout/HorizontalMultiLevelHierarchy"/>
    <dgm:cxn modelId="{AE649549-737A-4EE8-A1B8-0452B3660E4B}" srcId="{D4462B84-7CBC-42B4-A79D-0CC52CA66640}" destId="{72182E26-AA84-484D-9362-05778329E467}" srcOrd="1" destOrd="0" parTransId="{DCEE30D2-402B-482E-B53D-CD21BDACB86F}" sibTransId="{A347AA77-E9B4-41C8-B69F-9B99D9EEB316}"/>
    <dgm:cxn modelId="{CCD60650-4539-4432-97AE-39D77FC39FB6}" type="presOf" srcId="{F792FA53-3D79-4F03-A06C-A034178A5F28}" destId="{648B1D3F-4EE2-49DE-A97D-AE5080016E65}" srcOrd="0" destOrd="0" presId="urn:microsoft.com/office/officeart/2008/layout/HorizontalMultiLevelHierarchy"/>
    <dgm:cxn modelId="{C9CA1854-53DB-4E7C-9EE5-227DC7E30245}" type="presOf" srcId="{1E719CC4-F144-4450-9100-E01D9726C93A}" destId="{8962624C-7B5C-44F3-99E7-240CE5EA16FE}" srcOrd="1" destOrd="0" presId="urn:microsoft.com/office/officeart/2008/layout/HorizontalMultiLevelHierarchy"/>
    <dgm:cxn modelId="{143E3E5D-9F74-42DD-8101-378E08BFF9B0}" type="presOf" srcId="{DCEE30D2-402B-482E-B53D-CD21BDACB86F}" destId="{DC2E309E-C2DC-4F66-884C-6A757CD7A72D}" srcOrd="1" destOrd="0" presId="urn:microsoft.com/office/officeart/2008/layout/HorizontalMultiLevelHierarchy"/>
    <dgm:cxn modelId="{99E0EE6C-E876-4384-8FE5-8C293174BC48}" type="presOf" srcId="{533A02C4-2197-475D-A403-A860579BFB40}" destId="{1E44364F-7D71-4024-8E39-6A11FDD06DBD}" srcOrd="0" destOrd="0" presId="urn:microsoft.com/office/officeart/2008/layout/HorizontalMultiLevelHierarchy"/>
    <dgm:cxn modelId="{DD875E6D-0313-487B-BA30-0A6A99FC056F}" srcId="{D4462B84-7CBC-42B4-A79D-0CC52CA66640}" destId="{533A02C4-2197-475D-A403-A860579BFB40}" srcOrd="2" destOrd="0" parTransId="{1E719CC4-F144-4450-9100-E01D9726C93A}" sibTransId="{B24F0D01-4F6D-44F1-9263-7594DDBD386A}"/>
    <dgm:cxn modelId="{08B3A36D-F9B2-4BB8-AF5E-86C4B68C838B}" type="presOf" srcId="{DCEE30D2-402B-482E-B53D-CD21BDACB86F}" destId="{CE33619D-D27C-481D-B728-5CD5190DC68E}" srcOrd="0" destOrd="0" presId="urn:microsoft.com/office/officeart/2008/layout/HorizontalMultiLevelHierarchy"/>
    <dgm:cxn modelId="{2E85EF72-DAFF-4CD4-BB66-1A964439D026}" srcId="{F792FA53-3D79-4F03-A06C-A034178A5F28}" destId="{D4462B84-7CBC-42B4-A79D-0CC52CA66640}" srcOrd="0" destOrd="0" parTransId="{737429BF-4C91-4EE3-8E83-5A39651EE998}" sibTransId="{5BCDF2C0-1B74-41E1-8EB9-7029A24CBAEA}"/>
    <dgm:cxn modelId="{281B178A-ADD5-4250-8F06-1C15DCD30E94}" type="presOf" srcId="{3B269FFA-0456-4988-BFDC-66A95B4B4227}" destId="{259D31B8-9D62-4B33-9EC4-EDD53FA6544E}" srcOrd="0" destOrd="0" presId="urn:microsoft.com/office/officeart/2008/layout/HorizontalMultiLevelHierarchy"/>
    <dgm:cxn modelId="{F916FE8C-FB6F-463E-888D-7818B081C0C2}" type="presOf" srcId="{3B269FFA-0456-4988-BFDC-66A95B4B4227}" destId="{A23B8845-6CBB-45B4-BA07-0BFF7A7C8B72}" srcOrd="1" destOrd="0" presId="urn:microsoft.com/office/officeart/2008/layout/HorizontalMultiLevelHierarchy"/>
    <dgm:cxn modelId="{CA73E0C8-5D5D-48A6-B11C-BEF8C16CF3C2}" type="presOf" srcId="{70C0645B-4785-45C5-B0A9-03CD590C3A9D}" destId="{76C8E9BF-B3FC-49CE-9D18-A4BBE9A73865}" srcOrd="0" destOrd="0" presId="urn:microsoft.com/office/officeart/2008/layout/HorizontalMultiLevelHierarchy"/>
    <dgm:cxn modelId="{E5516FCC-BA1A-42A1-960C-268B5B77188F}" type="presOf" srcId="{791D6A9A-35F1-4C0B-AFD8-BC39A7A57EF1}" destId="{6BEDEAA9-13D7-4263-8DAD-84FF36927B8F}" srcOrd="0" destOrd="0" presId="urn:microsoft.com/office/officeart/2008/layout/HorizontalMultiLevelHierarchy"/>
    <dgm:cxn modelId="{4396CBCD-45B4-4598-A2EF-9BF3AEBF2467}" type="presOf" srcId="{1287F3C7-A5C5-4E45-979E-F417F4A09301}" destId="{766552CC-4B60-4E57-987C-E8C6AA604E1D}" srcOrd="0" destOrd="0" presId="urn:microsoft.com/office/officeart/2008/layout/HorizontalMultiLevelHierarchy"/>
    <dgm:cxn modelId="{41B195D7-E375-4130-8869-C83CD5AD8F44}" type="presOf" srcId="{1287F3C7-A5C5-4E45-979E-F417F4A09301}" destId="{03A9312A-D5D3-49DF-9224-34955CAC76C6}" srcOrd="1" destOrd="0" presId="urn:microsoft.com/office/officeart/2008/layout/HorizontalMultiLevelHierarchy"/>
    <dgm:cxn modelId="{51648EE5-AFF4-44B5-9C9A-09F1A746A293}" srcId="{D4462B84-7CBC-42B4-A79D-0CC52CA66640}" destId="{791D6A9A-35F1-4C0B-AFD8-BC39A7A57EF1}" srcOrd="0" destOrd="0" parTransId="{1287F3C7-A5C5-4E45-979E-F417F4A09301}" sibTransId="{400A9DF1-E3D2-4EAF-88AF-2B4C43697972}"/>
    <dgm:cxn modelId="{13034CFC-B431-49B2-91DF-B2E4F03AB432}" srcId="{D4462B84-7CBC-42B4-A79D-0CC52CA66640}" destId="{70C0645B-4785-45C5-B0A9-03CD590C3A9D}" srcOrd="3" destOrd="0" parTransId="{3B269FFA-0456-4988-BFDC-66A95B4B4227}" sibTransId="{912E96B8-F492-4819-9A85-B58B9DD27A7B}"/>
    <dgm:cxn modelId="{CADB83CE-762A-40D4-8FB9-9238B35B2E92}" type="presParOf" srcId="{648B1D3F-4EE2-49DE-A97D-AE5080016E65}" destId="{7DB74AAB-4A5F-4C9E-AA15-738771F59A2B}" srcOrd="0" destOrd="0" presId="urn:microsoft.com/office/officeart/2008/layout/HorizontalMultiLevelHierarchy"/>
    <dgm:cxn modelId="{E9B6550C-7345-48F2-8D17-451E1D65B176}" type="presParOf" srcId="{7DB74AAB-4A5F-4C9E-AA15-738771F59A2B}" destId="{F68DDAD8-7CFC-4D65-974D-A11F61415AD1}" srcOrd="0" destOrd="0" presId="urn:microsoft.com/office/officeart/2008/layout/HorizontalMultiLevelHierarchy"/>
    <dgm:cxn modelId="{1CEBA48C-E2BA-446F-930D-5A5C4573D2AD}" type="presParOf" srcId="{7DB74AAB-4A5F-4C9E-AA15-738771F59A2B}" destId="{F41498D5-8F57-4BAA-A167-A7CC358DCA14}" srcOrd="1" destOrd="0" presId="urn:microsoft.com/office/officeart/2008/layout/HorizontalMultiLevelHierarchy"/>
    <dgm:cxn modelId="{4E1FC2C5-EE9F-4A1B-9510-00A2BF7E0AAF}" type="presParOf" srcId="{F41498D5-8F57-4BAA-A167-A7CC358DCA14}" destId="{766552CC-4B60-4E57-987C-E8C6AA604E1D}" srcOrd="0" destOrd="0" presId="urn:microsoft.com/office/officeart/2008/layout/HorizontalMultiLevelHierarchy"/>
    <dgm:cxn modelId="{A2EB35FB-AFCF-4D8B-9D26-1914018D5474}" type="presParOf" srcId="{766552CC-4B60-4E57-987C-E8C6AA604E1D}" destId="{03A9312A-D5D3-49DF-9224-34955CAC76C6}" srcOrd="0" destOrd="0" presId="urn:microsoft.com/office/officeart/2008/layout/HorizontalMultiLevelHierarchy"/>
    <dgm:cxn modelId="{7F0EFDC1-27D9-4455-A82F-BB7656CA01BB}" type="presParOf" srcId="{F41498D5-8F57-4BAA-A167-A7CC358DCA14}" destId="{3D31A5C8-F218-4508-B81C-0DB64C7E79D7}" srcOrd="1" destOrd="0" presId="urn:microsoft.com/office/officeart/2008/layout/HorizontalMultiLevelHierarchy"/>
    <dgm:cxn modelId="{83B223D6-A7B8-42BF-869F-14C1AB942E5B}" type="presParOf" srcId="{3D31A5C8-F218-4508-B81C-0DB64C7E79D7}" destId="{6BEDEAA9-13D7-4263-8DAD-84FF36927B8F}" srcOrd="0" destOrd="0" presId="urn:microsoft.com/office/officeart/2008/layout/HorizontalMultiLevelHierarchy"/>
    <dgm:cxn modelId="{37E16F67-F744-46C4-BABA-321EFA7DF5FC}" type="presParOf" srcId="{3D31A5C8-F218-4508-B81C-0DB64C7E79D7}" destId="{3832DD0F-5676-49B8-B281-74D3A8AA08F0}" srcOrd="1" destOrd="0" presId="urn:microsoft.com/office/officeart/2008/layout/HorizontalMultiLevelHierarchy"/>
    <dgm:cxn modelId="{CD9449B3-034F-4215-833F-15D216532B70}" type="presParOf" srcId="{F41498D5-8F57-4BAA-A167-A7CC358DCA14}" destId="{CE33619D-D27C-481D-B728-5CD5190DC68E}" srcOrd="2" destOrd="0" presId="urn:microsoft.com/office/officeart/2008/layout/HorizontalMultiLevelHierarchy"/>
    <dgm:cxn modelId="{DDA72C48-E7F8-4441-B7BB-BEDEA4BBB8F6}" type="presParOf" srcId="{CE33619D-D27C-481D-B728-5CD5190DC68E}" destId="{DC2E309E-C2DC-4F66-884C-6A757CD7A72D}" srcOrd="0" destOrd="0" presId="urn:microsoft.com/office/officeart/2008/layout/HorizontalMultiLevelHierarchy"/>
    <dgm:cxn modelId="{7315CFCA-A6F6-48E2-9D45-7DAE63CB73E9}" type="presParOf" srcId="{F41498D5-8F57-4BAA-A167-A7CC358DCA14}" destId="{3EF41010-F896-446C-8828-6FA3AFD18F87}" srcOrd="3" destOrd="0" presId="urn:microsoft.com/office/officeart/2008/layout/HorizontalMultiLevelHierarchy"/>
    <dgm:cxn modelId="{4BA09962-0450-4A7E-8E59-24D9A7C3C000}" type="presParOf" srcId="{3EF41010-F896-446C-8828-6FA3AFD18F87}" destId="{D817B3BD-1035-4E5D-BA3B-3F4B82AF1919}" srcOrd="0" destOrd="0" presId="urn:microsoft.com/office/officeart/2008/layout/HorizontalMultiLevelHierarchy"/>
    <dgm:cxn modelId="{5BA6C10C-84F2-49E8-9051-3B7C8BE59E41}" type="presParOf" srcId="{3EF41010-F896-446C-8828-6FA3AFD18F87}" destId="{4A3CB826-6D73-4F7F-8EF9-A6E58F0E1DD6}" srcOrd="1" destOrd="0" presId="urn:microsoft.com/office/officeart/2008/layout/HorizontalMultiLevelHierarchy"/>
    <dgm:cxn modelId="{B41EE495-1A27-4CC6-91AF-5D2F19D17843}" type="presParOf" srcId="{F41498D5-8F57-4BAA-A167-A7CC358DCA14}" destId="{5379CE33-83F3-4BFB-B9AA-66F7699392EA}" srcOrd="4" destOrd="0" presId="urn:microsoft.com/office/officeart/2008/layout/HorizontalMultiLevelHierarchy"/>
    <dgm:cxn modelId="{250341F7-3237-46E3-BD39-DEE616778D3B}" type="presParOf" srcId="{5379CE33-83F3-4BFB-B9AA-66F7699392EA}" destId="{8962624C-7B5C-44F3-99E7-240CE5EA16FE}" srcOrd="0" destOrd="0" presId="urn:microsoft.com/office/officeart/2008/layout/HorizontalMultiLevelHierarchy"/>
    <dgm:cxn modelId="{F387DC1F-85D8-466C-9435-AAFF93CC7E29}" type="presParOf" srcId="{F41498D5-8F57-4BAA-A167-A7CC358DCA14}" destId="{6048D73E-4287-4B80-911A-9609634F89D4}" srcOrd="5" destOrd="0" presId="urn:microsoft.com/office/officeart/2008/layout/HorizontalMultiLevelHierarchy"/>
    <dgm:cxn modelId="{BD160D6F-0185-4177-AE3C-B01A1225D5D2}" type="presParOf" srcId="{6048D73E-4287-4B80-911A-9609634F89D4}" destId="{1E44364F-7D71-4024-8E39-6A11FDD06DBD}" srcOrd="0" destOrd="0" presId="urn:microsoft.com/office/officeart/2008/layout/HorizontalMultiLevelHierarchy"/>
    <dgm:cxn modelId="{947A0913-F074-4771-8C89-7E34E0007629}" type="presParOf" srcId="{6048D73E-4287-4B80-911A-9609634F89D4}" destId="{5AB8D2E4-2AC0-4CE8-9F16-E96F222AA232}" srcOrd="1" destOrd="0" presId="urn:microsoft.com/office/officeart/2008/layout/HorizontalMultiLevelHierarchy"/>
    <dgm:cxn modelId="{1FBAC2EB-48D7-41B2-A1DD-0DF25CEB5E9D}" type="presParOf" srcId="{F41498D5-8F57-4BAA-A167-A7CC358DCA14}" destId="{259D31B8-9D62-4B33-9EC4-EDD53FA6544E}" srcOrd="6" destOrd="0" presId="urn:microsoft.com/office/officeart/2008/layout/HorizontalMultiLevelHierarchy"/>
    <dgm:cxn modelId="{CA3865F1-A77B-481E-B78B-BA46743AB5FF}" type="presParOf" srcId="{259D31B8-9D62-4B33-9EC4-EDD53FA6544E}" destId="{A23B8845-6CBB-45B4-BA07-0BFF7A7C8B72}" srcOrd="0" destOrd="0" presId="urn:microsoft.com/office/officeart/2008/layout/HorizontalMultiLevelHierarchy"/>
    <dgm:cxn modelId="{F9BE4511-915E-484B-A925-974997BB712C}" type="presParOf" srcId="{F41498D5-8F57-4BAA-A167-A7CC358DCA14}" destId="{D5B2C6FC-3C7A-4E59-8298-59186C9D5EC4}" srcOrd="7" destOrd="0" presId="urn:microsoft.com/office/officeart/2008/layout/HorizontalMultiLevelHierarchy"/>
    <dgm:cxn modelId="{9BCFEE5A-7B6A-46A7-AA36-88548FE8BFF2}" type="presParOf" srcId="{D5B2C6FC-3C7A-4E59-8298-59186C9D5EC4}" destId="{76C8E9BF-B3FC-49CE-9D18-A4BBE9A73865}" srcOrd="0" destOrd="0" presId="urn:microsoft.com/office/officeart/2008/layout/HorizontalMultiLevelHierarchy"/>
    <dgm:cxn modelId="{B940E162-684D-4944-B033-70A9CBE37D05}" type="presParOf" srcId="{D5B2C6FC-3C7A-4E59-8298-59186C9D5EC4}" destId="{779C9B39-7A61-4D0C-9FDC-B457B91F9C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1CBEA-772D-4731-AC9B-F85F9F723175}">
      <dsp:nvSpPr>
        <dsp:cNvPr id="0" name=""/>
        <dsp:cNvSpPr/>
      </dsp:nvSpPr>
      <dsp:spPr>
        <a:xfrm>
          <a:off x="1971936" y="579751"/>
          <a:ext cx="3871005" cy="3871005"/>
        </a:xfrm>
        <a:prstGeom prst="blockArc">
          <a:avLst>
            <a:gd name="adj1" fmla="val 10801174"/>
            <a:gd name="adj2" fmla="val 16484018"/>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B7B8A-11C5-4756-8E01-D1CB5BEB8D8B}">
      <dsp:nvSpPr>
        <dsp:cNvPr id="0" name=""/>
        <dsp:cNvSpPr/>
      </dsp:nvSpPr>
      <dsp:spPr>
        <a:xfrm>
          <a:off x="1971919" y="570968"/>
          <a:ext cx="3871005" cy="3871005"/>
        </a:xfrm>
        <a:prstGeom prst="blockArc">
          <a:avLst>
            <a:gd name="adj1" fmla="val 5124200"/>
            <a:gd name="adj2" fmla="val 1078520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E34F6C-67F7-4DB3-B808-A53B5AD9162A}">
      <dsp:nvSpPr>
        <dsp:cNvPr id="0" name=""/>
        <dsp:cNvSpPr/>
      </dsp:nvSpPr>
      <dsp:spPr>
        <a:xfrm>
          <a:off x="2252276" y="569282"/>
          <a:ext cx="3871005" cy="3871005"/>
        </a:xfrm>
        <a:prstGeom prst="blockArc">
          <a:avLst>
            <a:gd name="adj1" fmla="val 17851"/>
            <a:gd name="adj2" fmla="val 563445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2B3BB3-1A46-4920-B928-D9C45F710ECA}">
      <dsp:nvSpPr>
        <dsp:cNvPr id="0" name=""/>
        <dsp:cNvSpPr/>
      </dsp:nvSpPr>
      <dsp:spPr>
        <a:xfrm>
          <a:off x="2252252" y="582109"/>
          <a:ext cx="3871005" cy="3871005"/>
        </a:xfrm>
        <a:prstGeom prst="blockArc">
          <a:avLst>
            <a:gd name="adj1" fmla="val 15973823"/>
            <a:gd name="adj2" fmla="val 21594527"/>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478397-AC67-4C2E-ADD1-0168856CEFAF}">
      <dsp:nvSpPr>
        <dsp:cNvPr id="0" name=""/>
        <dsp:cNvSpPr/>
      </dsp:nvSpPr>
      <dsp:spPr>
        <a:xfrm>
          <a:off x="3124202" y="1614402"/>
          <a:ext cx="1878511" cy="181460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Outcomes</a:t>
          </a:r>
        </a:p>
      </dsp:txBody>
      <dsp:txXfrm>
        <a:off x="3399304" y="1880144"/>
        <a:ext cx="1328307" cy="1283116"/>
      </dsp:txXfrm>
    </dsp:sp>
    <dsp:sp modelId="{D91FB63F-4414-4FBF-B32D-9F54C18F2C97}">
      <dsp:nvSpPr>
        <dsp:cNvPr id="0" name=""/>
        <dsp:cNvSpPr/>
      </dsp:nvSpPr>
      <dsp:spPr>
        <a:xfrm>
          <a:off x="3170310" y="-116503"/>
          <a:ext cx="1786295" cy="1495206"/>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Treatment</a:t>
          </a:r>
        </a:p>
      </dsp:txBody>
      <dsp:txXfrm>
        <a:off x="3431907" y="102465"/>
        <a:ext cx="1263101" cy="1057270"/>
      </dsp:txXfrm>
    </dsp:sp>
    <dsp:sp modelId="{B4893B6A-A8FE-45DC-9BA1-729433ED1D1B}">
      <dsp:nvSpPr>
        <dsp:cNvPr id="0" name=""/>
        <dsp:cNvSpPr/>
      </dsp:nvSpPr>
      <dsp:spPr>
        <a:xfrm>
          <a:off x="5070108" y="1828799"/>
          <a:ext cx="2016495" cy="1371606"/>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Measurement</a:t>
          </a:r>
        </a:p>
      </dsp:txBody>
      <dsp:txXfrm>
        <a:off x="5365417" y="2029666"/>
        <a:ext cx="1425877" cy="969872"/>
      </dsp:txXfrm>
    </dsp:sp>
    <dsp:sp modelId="{B5FD4997-F9A7-4CA3-A78B-12FC7872B07C}">
      <dsp:nvSpPr>
        <dsp:cNvPr id="0" name=""/>
        <dsp:cNvSpPr/>
      </dsp:nvSpPr>
      <dsp:spPr>
        <a:xfrm>
          <a:off x="3164872" y="3657595"/>
          <a:ext cx="1788129" cy="1466794"/>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Efficacy</a:t>
          </a:r>
        </a:p>
      </dsp:txBody>
      <dsp:txXfrm>
        <a:off x="3426737" y="3872402"/>
        <a:ext cx="1264399" cy="1037180"/>
      </dsp:txXfrm>
    </dsp:sp>
    <dsp:sp modelId="{622B4A00-99C3-425A-979D-6EC0A1D292F1}">
      <dsp:nvSpPr>
        <dsp:cNvPr id="0" name=""/>
        <dsp:cNvSpPr/>
      </dsp:nvSpPr>
      <dsp:spPr>
        <a:xfrm>
          <a:off x="990591" y="1828805"/>
          <a:ext cx="2052490" cy="1371606"/>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Translation</a:t>
          </a:r>
        </a:p>
      </dsp:txBody>
      <dsp:txXfrm>
        <a:off x="1291171" y="2029672"/>
        <a:ext cx="1451330" cy="969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31B8-9D62-4B33-9EC4-EDD53FA6544E}">
      <dsp:nvSpPr>
        <dsp:cNvPr id="0" name=""/>
        <dsp:cNvSpPr/>
      </dsp:nvSpPr>
      <dsp:spPr>
        <a:xfrm>
          <a:off x="2190518" y="2579701"/>
          <a:ext cx="1770041" cy="1888338"/>
        </a:xfrm>
        <a:custGeom>
          <a:avLst/>
          <a:gdLst/>
          <a:ahLst/>
          <a:cxnLst/>
          <a:rect l="0" t="0" r="0" b="0"/>
          <a:pathLst>
            <a:path>
              <a:moveTo>
                <a:pt x="0" y="0"/>
              </a:moveTo>
              <a:lnTo>
                <a:pt x="885020" y="0"/>
              </a:lnTo>
              <a:lnTo>
                <a:pt x="885020" y="1888338"/>
              </a:lnTo>
              <a:lnTo>
                <a:pt x="1770041" y="1888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010833" y="3459165"/>
        <a:ext cx="129410" cy="129410"/>
      </dsp:txXfrm>
    </dsp:sp>
    <dsp:sp modelId="{5379CE33-83F3-4BFB-B9AA-66F7699392EA}">
      <dsp:nvSpPr>
        <dsp:cNvPr id="0" name=""/>
        <dsp:cNvSpPr/>
      </dsp:nvSpPr>
      <dsp:spPr>
        <a:xfrm>
          <a:off x="2190518" y="2579701"/>
          <a:ext cx="1770041" cy="386649"/>
        </a:xfrm>
        <a:custGeom>
          <a:avLst/>
          <a:gdLst/>
          <a:ahLst/>
          <a:cxnLst/>
          <a:rect l="0" t="0" r="0" b="0"/>
          <a:pathLst>
            <a:path>
              <a:moveTo>
                <a:pt x="0" y="0"/>
              </a:moveTo>
              <a:lnTo>
                <a:pt x="885020" y="0"/>
              </a:lnTo>
              <a:lnTo>
                <a:pt x="885020" y="386649"/>
              </a:lnTo>
              <a:lnTo>
                <a:pt x="1770041" y="386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030244" y="2727731"/>
        <a:ext cx="90588" cy="90588"/>
      </dsp:txXfrm>
    </dsp:sp>
    <dsp:sp modelId="{CE33619D-D27C-481D-B728-5CD5190DC68E}">
      <dsp:nvSpPr>
        <dsp:cNvPr id="0" name=""/>
        <dsp:cNvSpPr/>
      </dsp:nvSpPr>
      <dsp:spPr>
        <a:xfrm>
          <a:off x="2190518" y="1647766"/>
          <a:ext cx="1770041" cy="931935"/>
        </a:xfrm>
        <a:custGeom>
          <a:avLst/>
          <a:gdLst/>
          <a:ahLst/>
          <a:cxnLst/>
          <a:rect l="0" t="0" r="0" b="0"/>
          <a:pathLst>
            <a:path>
              <a:moveTo>
                <a:pt x="0" y="931935"/>
              </a:moveTo>
              <a:lnTo>
                <a:pt x="885020" y="931935"/>
              </a:lnTo>
              <a:lnTo>
                <a:pt x="885020" y="0"/>
              </a:lnTo>
              <a:lnTo>
                <a:pt x="17700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025529" y="2063724"/>
        <a:ext cx="100019" cy="100019"/>
      </dsp:txXfrm>
    </dsp:sp>
    <dsp:sp modelId="{766552CC-4B60-4E57-987C-E8C6AA604E1D}">
      <dsp:nvSpPr>
        <dsp:cNvPr id="0" name=""/>
        <dsp:cNvSpPr/>
      </dsp:nvSpPr>
      <dsp:spPr>
        <a:xfrm>
          <a:off x="2190518" y="491102"/>
          <a:ext cx="1770041" cy="2088598"/>
        </a:xfrm>
        <a:custGeom>
          <a:avLst/>
          <a:gdLst/>
          <a:ahLst/>
          <a:cxnLst/>
          <a:rect l="0" t="0" r="0" b="0"/>
          <a:pathLst>
            <a:path>
              <a:moveTo>
                <a:pt x="0" y="2088598"/>
              </a:moveTo>
              <a:lnTo>
                <a:pt x="885020" y="2088598"/>
              </a:lnTo>
              <a:lnTo>
                <a:pt x="885020" y="0"/>
              </a:lnTo>
              <a:lnTo>
                <a:pt x="17700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007095" y="1466958"/>
        <a:ext cx="136887" cy="136887"/>
      </dsp:txXfrm>
    </dsp:sp>
    <dsp:sp modelId="{F68DDAD8-7CFC-4D65-974D-A11F61415AD1}">
      <dsp:nvSpPr>
        <dsp:cNvPr id="0" name=""/>
        <dsp:cNvSpPr/>
      </dsp:nvSpPr>
      <dsp:spPr>
        <a:xfrm rot="19081946">
          <a:off x="420171" y="2297041"/>
          <a:ext cx="2975371" cy="565320"/>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Initiation</a:t>
          </a:r>
        </a:p>
      </dsp:txBody>
      <dsp:txXfrm>
        <a:off x="420171" y="2297041"/>
        <a:ext cx="2975371" cy="565320"/>
      </dsp:txXfrm>
    </dsp:sp>
    <dsp:sp modelId="{6BEDEAA9-13D7-4263-8DAD-84FF36927B8F}">
      <dsp:nvSpPr>
        <dsp:cNvPr id="0" name=""/>
        <dsp:cNvSpPr/>
      </dsp:nvSpPr>
      <dsp:spPr>
        <a:xfrm>
          <a:off x="3960559" y="3112"/>
          <a:ext cx="1854251" cy="97598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Text" lastClr="000000"/>
              </a:solidFill>
            </a:rPr>
            <a:t>Problem Solving </a:t>
          </a:r>
        </a:p>
        <a:p>
          <a:pPr marL="0" lvl="0" indent="0" algn="ctr" defTabSz="755650">
            <a:lnSpc>
              <a:spcPct val="90000"/>
            </a:lnSpc>
            <a:spcBef>
              <a:spcPct val="0"/>
            </a:spcBef>
            <a:spcAft>
              <a:spcPct val="35000"/>
            </a:spcAft>
            <a:buNone/>
          </a:pPr>
          <a:r>
            <a:rPr lang="en-US" sz="1700" kern="1200" dirty="0">
              <a:solidFill>
                <a:sysClr val="windowText" lastClr="000000"/>
              </a:solidFill>
            </a:rPr>
            <a:t>(20% of Variance)</a:t>
          </a:r>
        </a:p>
      </dsp:txBody>
      <dsp:txXfrm>
        <a:off x="3960559" y="3112"/>
        <a:ext cx="1854251" cy="975980"/>
      </dsp:txXfrm>
    </dsp:sp>
    <dsp:sp modelId="{D817B3BD-1035-4E5D-BA3B-3F4B82AF1919}">
      <dsp:nvSpPr>
        <dsp:cNvPr id="0" name=""/>
        <dsp:cNvSpPr/>
      </dsp:nvSpPr>
      <dsp:spPr>
        <a:xfrm>
          <a:off x="3960559" y="1120423"/>
          <a:ext cx="1854251" cy="105468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rPr>
            <a:t>Mobility</a:t>
          </a:r>
        </a:p>
        <a:p>
          <a:pPr marL="0" lvl="0" indent="0" algn="ctr" defTabSz="711200">
            <a:lnSpc>
              <a:spcPct val="90000"/>
            </a:lnSpc>
            <a:spcBef>
              <a:spcPct val="0"/>
            </a:spcBef>
            <a:spcAft>
              <a:spcPct val="35000"/>
            </a:spcAft>
            <a:buNone/>
          </a:pPr>
          <a:r>
            <a:rPr lang="en-US" sz="1600" kern="1200" dirty="0">
              <a:solidFill>
                <a:sysClr val="windowText" lastClr="000000"/>
              </a:solidFill>
            </a:rPr>
            <a:t>(5% of Variance)</a:t>
          </a:r>
        </a:p>
      </dsp:txBody>
      <dsp:txXfrm>
        <a:off x="3960559" y="1120423"/>
        <a:ext cx="1854251" cy="1054684"/>
      </dsp:txXfrm>
    </dsp:sp>
    <dsp:sp modelId="{1E44364F-7D71-4024-8E39-6A11FDD06DBD}">
      <dsp:nvSpPr>
        <dsp:cNvPr id="0" name=""/>
        <dsp:cNvSpPr/>
      </dsp:nvSpPr>
      <dsp:spPr>
        <a:xfrm>
          <a:off x="3960559" y="2316438"/>
          <a:ext cx="1854251" cy="129982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Text" lastClr="000000"/>
              </a:solidFill>
            </a:rPr>
            <a:t>Non-Verbal Communication</a:t>
          </a:r>
        </a:p>
        <a:p>
          <a:pPr marL="0" lvl="0" indent="0" algn="ctr" defTabSz="666750">
            <a:lnSpc>
              <a:spcPct val="90000"/>
            </a:lnSpc>
            <a:spcBef>
              <a:spcPct val="0"/>
            </a:spcBef>
            <a:spcAft>
              <a:spcPct val="35000"/>
            </a:spcAft>
            <a:buNone/>
          </a:pPr>
          <a:r>
            <a:rPr lang="en-US" sz="1500" kern="1200" dirty="0">
              <a:solidFill>
                <a:sysClr val="windowText" lastClr="000000"/>
              </a:solidFill>
            </a:rPr>
            <a:t>(3% of Variance</a:t>
          </a:r>
        </a:p>
      </dsp:txBody>
      <dsp:txXfrm>
        <a:off x="3960559" y="2316438"/>
        <a:ext cx="1854251" cy="1299824"/>
      </dsp:txXfrm>
    </dsp:sp>
    <dsp:sp modelId="{76C8E9BF-B3FC-49CE-9D18-A4BBE9A73865}">
      <dsp:nvSpPr>
        <dsp:cNvPr id="0" name=""/>
        <dsp:cNvSpPr/>
      </dsp:nvSpPr>
      <dsp:spPr>
        <a:xfrm>
          <a:off x="3960559" y="3757593"/>
          <a:ext cx="1854251" cy="1420893"/>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Fund of Information/</a:t>
          </a:r>
        </a:p>
        <a:p>
          <a:pPr marL="0" lvl="0" indent="0" algn="ctr" defTabSz="622300">
            <a:lnSpc>
              <a:spcPct val="90000"/>
            </a:lnSpc>
            <a:spcBef>
              <a:spcPct val="0"/>
            </a:spcBef>
            <a:spcAft>
              <a:spcPct val="35000"/>
            </a:spcAft>
            <a:buNone/>
          </a:pPr>
          <a:r>
            <a:rPr lang="en-US" sz="1400" kern="1200" dirty="0">
              <a:solidFill>
                <a:sysClr val="windowText" lastClr="000000"/>
              </a:solidFill>
            </a:rPr>
            <a:t>Attention</a:t>
          </a:r>
        </a:p>
        <a:p>
          <a:pPr marL="0" lvl="0" indent="0" algn="ctr" defTabSz="622300">
            <a:lnSpc>
              <a:spcPct val="90000"/>
            </a:lnSpc>
            <a:spcBef>
              <a:spcPct val="0"/>
            </a:spcBef>
            <a:spcAft>
              <a:spcPct val="35000"/>
            </a:spcAft>
            <a:buNone/>
          </a:pPr>
          <a:r>
            <a:rPr lang="en-US" sz="1400" kern="1200" dirty="0">
              <a:solidFill>
                <a:sysClr val="windowText" lastClr="000000"/>
              </a:solidFill>
            </a:rPr>
            <a:t>(2% of Variance)</a:t>
          </a:r>
        </a:p>
      </dsp:txBody>
      <dsp:txXfrm>
        <a:off x="3960559" y="3757593"/>
        <a:ext cx="1854251" cy="1420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31B8-9D62-4B33-9EC4-EDD53FA6544E}">
      <dsp:nvSpPr>
        <dsp:cNvPr id="0" name=""/>
        <dsp:cNvSpPr/>
      </dsp:nvSpPr>
      <dsp:spPr>
        <a:xfrm>
          <a:off x="2386344" y="2441446"/>
          <a:ext cx="1484238" cy="1852433"/>
        </a:xfrm>
        <a:custGeom>
          <a:avLst/>
          <a:gdLst/>
          <a:ahLst/>
          <a:cxnLst/>
          <a:rect l="0" t="0" r="0" b="0"/>
          <a:pathLst>
            <a:path>
              <a:moveTo>
                <a:pt x="0" y="0"/>
              </a:moveTo>
              <a:lnTo>
                <a:pt x="742119" y="0"/>
              </a:lnTo>
              <a:lnTo>
                <a:pt x="742119" y="1852433"/>
              </a:lnTo>
              <a:lnTo>
                <a:pt x="1484238" y="1852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069121" y="3308320"/>
        <a:ext cx="118685" cy="118685"/>
      </dsp:txXfrm>
    </dsp:sp>
    <dsp:sp modelId="{5379CE33-83F3-4BFB-B9AA-66F7699392EA}">
      <dsp:nvSpPr>
        <dsp:cNvPr id="0" name=""/>
        <dsp:cNvSpPr/>
      </dsp:nvSpPr>
      <dsp:spPr>
        <a:xfrm>
          <a:off x="2386344" y="2441446"/>
          <a:ext cx="1484238" cy="459975"/>
        </a:xfrm>
        <a:custGeom>
          <a:avLst/>
          <a:gdLst/>
          <a:ahLst/>
          <a:cxnLst/>
          <a:rect l="0" t="0" r="0" b="0"/>
          <a:pathLst>
            <a:path>
              <a:moveTo>
                <a:pt x="0" y="0"/>
              </a:moveTo>
              <a:lnTo>
                <a:pt x="742119" y="0"/>
              </a:lnTo>
              <a:lnTo>
                <a:pt x="742119" y="459975"/>
              </a:lnTo>
              <a:lnTo>
                <a:pt x="1484238" y="459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89616" y="2632587"/>
        <a:ext cx="77693" cy="77693"/>
      </dsp:txXfrm>
    </dsp:sp>
    <dsp:sp modelId="{CE33619D-D27C-481D-B728-5CD5190DC68E}">
      <dsp:nvSpPr>
        <dsp:cNvPr id="0" name=""/>
        <dsp:cNvSpPr/>
      </dsp:nvSpPr>
      <dsp:spPr>
        <a:xfrm>
          <a:off x="2386344" y="1697563"/>
          <a:ext cx="1484238" cy="743882"/>
        </a:xfrm>
        <a:custGeom>
          <a:avLst/>
          <a:gdLst/>
          <a:ahLst/>
          <a:cxnLst/>
          <a:rect l="0" t="0" r="0" b="0"/>
          <a:pathLst>
            <a:path>
              <a:moveTo>
                <a:pt x="0" y="743882"/>
              </a:moveTo>
              <a:lnTo>
                <a:pt x="742119" y="743882"/>
              </a:lnTo>
              <a:lnTo>
                <a:pt x="742119" y="0"/>
              </a:lnTo>
              <a:lnTo>
                <a:pt x="14842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86958" y="2027999"/>
        <a:ext cx="83010" cy="83010"/>
      </dsp:txXfrm>
    </dsp:sp>
    <dsp:sp modelId="{766552CC-4B60-4E57-987C-E8C6AA604E1D}">
      <dsp:nvSpPr>
        <dsp:cNvPr id="0" name=""/>
        <dsp:cNvSpPr/>
      </dsp:nvSpPr>
      <dsp:spPr>
        <a:xfrm>
          <a:off x="2386344" y="506187"/>
          <a:ext cx="1484238" cy="1935259"/>
        </a:xfrm>
        <a:custGeom>
          <a:avLst/>
          <a:gdLst/>
          <a:ahLst/>
          <a:cxnLst/>
          <a:rect l="0" t="0" r="0" b="0"/>
          <a:pathLst>
            <a:path>
              <a:moveTo>
                <a:pt x="0" y="1935259"/>
              </a:moveTo>
              <a:lnTo>
                <a:pt x="742119" y="1935259"/>
              </a:lnTo>
              <a:lnTo>
                <a:pt x="742119" y="0"/>
              </a:lnTo>
              <a:lnTo>
                <a:pt x="14842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067491" y="1412844"/>
        <a:ext cx="121944" cy="121944"/>
      </dsp:txXfrm>
    </dsp:sp>
    <dsp:sp modelId="{F68DDAD8-7CFC-4D65-974D-A11F61415AD1}">
      <dsp:nvSpPr>
        <dsp:cNvPr id="0" name=""/>
        <dsp:cNvSpPr/>
      </dsp:nvSpPr>
      <dsp:spPr>
        <a:xfrm rot="18944636">
          <a:off x="524390" y="2150302"/>
          <a:ext cx="3141622" cy="58228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Self-Care (ADLs)</a:t>
          </a:r>
        </a:p>
      </dsp:txBody>
      <dsp:txXfrm>
        <a:off x="524390" y="2150302"/>
        <a:ext cx="3141622" cy="582287"/>
      </dsp:txXfrm>
    </dsp:sp>
    <dsp:sp modelId="{6BEDEAA9-13D7-4263-8DAD-84FF36927B8F}">
      <dsp:nvSpPr>
        <dsp:cNvPr id="0" name=""/>
        <dsp:cNvSpPr/>
      </dsp:nvSpPr>
      <dsp:spPr>
        <a:xfrm>
          <a:off x="3870582" y="3551"/>
          <a:ext cx="1909901" cy="1005272"/>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Text" lastClr="000000"/>
              </a:solidFill>
            </a:rPr>
            <a:t>Mobility</a:t>
          </a:r>
        </a:p>
        <a:p>
          <a:pPr marL="0" lvl="0" indent="0" algn="ctr" defTabSz="755650">
            <a:lnSpc>
              <a:spcPct val="90000"/>
            </a:lnSpc>
            <a:spcBef>
              <a:spcPct val="0"/>
            </a:spcBef>
            <a:spcAft>
              <a:spcPct val="35000"/>
            </a:spcAft>
            <a:buNone/>
          </a:pPr>
          <a:r>
            <a:rPr lang="en-US" sz="1700" kern="1200" dirty="0">
              <a:solidFill>
                <a:sysClr val="windowText" lastClr="000000"/>
              </a:solidFill>
            </a:rPr>
            <a:t>(34% of Variance)</a:t>
          </a:r>
        </a:p>
      </dsp:txBody>
      <dsp:txXfrm>
        <a:off x="3870582" y="3551"/>
        <a:ext cx="1909901" cy="1005272"/>
      </dsp:txXfrm>
    </dsp:sp>
    <dsp:sp modelId="{D817B3BD-1035-4E5D-BA3B-3F4B82AF1919}">
      <dsp:nvSpPr>
        <dsp:cNvPr id="0" name=""/>
        <dsp:cNvSpPr/>
      </dsp:nvSpPr>
      <dsp:spPr>
        <a:xfrm>
          <a:off x="3870582" y="1154394"/>
          <a:ext cx="1909901" cy="108633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rPr>
            <a:t>Fund of Information</a:t>
          </a:r>
        </a:p>
        <a:p>
          <a:pPr marL="0" lvl="0" indent="0" algn="ctr" defTabSz="711200">
            <a:lnSpc>
              <a:spcPct val="90000"/>
            </a:lnSpc>
            <a:spcBef>
              <a:spcPct val="0"/>
            </a:spcBef>
            <a:spcAft>
              <a:spcPct val="35000"/>
            </a:spcAft>
            <a:buNone/>
          </a:pPr>
          <a:r>
            <a:rPr lang="en-US" sz="1600" kern="1200" dirty="0">
              <a:solidFill>
                <a:sysClr val="windowText" lastClr="000000"/>
              </a:solidFill>
            </a:rPr>
            <a:t>(5% of Variance)</a:t>
          </a:r>
        </a:p>
      </dsp:txBody>
      <dsp:txXfrm>
        <a:off x="3870582" y="1154394"/>
        <a:ext cx="1909901" cy="1086338"/>
      </dsp:txXfrm>
    </dsp:sp>
    <dsp:sp modelId="{1E44364F-7D71-4024-8E39-6A11FDD06DBD}">
      <dsp:nvSpPr>
        <dsp:cNvPr id="0" name=""/>
        <dsp:cNvSpPr/>
      </dsp:nvSpPr>
      <dsp:spPr>
        <a:xfrm>
          <a:off x="3870582" y="2386304"/>
          <a:ext cx="1909901" cy="103023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rPr>
            <a:t>Use of Hands</a:t>
          </a:r>
        </a:p>
        <a:p>
          <a:pPr marL="0" lvl="0" indent="0" algn="ctr" defTabSz="711200">
            <a:lnSpc>
              <a:spcPct val="90000"/>
            </a:lnSpc>
            <a:spcBef>
              <a:spcPct val="0"/>
            </a:spcBef>
            <a:spcAft>
              <a:spcPct val="35000"/>
            </a:spcAft>
            <a:buNone/>
          </a:pPr>
          <a:r>
            <a:rPr lang="en-US" sz="1600" kern="1200" dirty="0">
              <a:solidFill>
                <a:sysClr val="windowText" lastClr="000000"/>
              </a:solidFill>
            </a:rPr>
            <a:t>(3% of Variance)</a:t>
          </a:r>
        </a:p>
      </dsp:txBody>
      <dsp:txXfrm>
        <a:off x="3870582" y="2386304"/>
        <a:ext cx="1909901" cy="1030234"/>
      </dsp:txXfrm>
    </dsp:sp>
    <dsp:sp modelId="{76C8E9BF-B3FC-49CE-9D18-A4BBE9A73865}">
      <dsp:nvSpPr>
        <dsp:cNvPr id="0" name=""/>
        <dsp:cNvSpPr/>
      </dsp:nvSpPr>
      <dsp:spPr>
        <a:xfrm>
          <a:off x="3870582" y="3562111"/>
          <a:ext cx="1909901" cy="146353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Text" lastClr="000000"/>
              </a:solidFill>
            </a:rPr>
            <a:t>Non-Verbal Communication</a:t>
          </a:r>
        </a:p>
        <a:p>
          <a:pPr marL="0" lvl="0" indent="0" algn="ctr" defTabSz="666750">
            <a:lnSpc>
              <a:spcPct val="90000"/>
            </a:lnSpc>
            <a:spcBef>
              <a:spcPct val="0"/>
            </a:spcBef>
            <a:spcAft>
              <a:spcPct val="35000"/>
            </a:spcAft>
            <a:buNone/>
          </a:pPr>
          <a:r>
            <a:rPr lang="en-US" sz="1500" kern="1200" dirty="0">
              <a:solidFill>
                <a:sysClr val="windowText" lastClr="000000"/>
              </a:solidFill>
            </a:rPr>
            <a:t>(2% of Variance)</a:t>
          </a:r>
        </a:p>
      </dsp:txBody>
      <dsp:txXfrm>
        <a:off x="3870582" y="3562111"/>
        <a:ext cx="1909901" cy="1463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31B8-9D62-4B33-9EC4-EDD53FA6544E}">
      <dsp:nvSpPr>
        <dsp:cNvPr id="0" name=""/>
        <dsp:cNvSpPr/>
      </dsp:nvSpPr>
      <dsp:spPr>
        <a:xfrm>
          <a:off x="1847555" y="2323844"/>
          <a:ext cx="1894399" cy="1947753"/>
        </a:xfrm>
        <a:custGeom>
          <a:avLst/>
          <a:gdLst/>
          <a:ahLst/>
          <a:cxnLst/>
          <a:rect l="0" t="0" r="0" b="0"/>
          <a:pathLst>
            <a:path>
              <a:moveTo>
                <a:pt x="0" y="0"/>
              </a:moveTo>
              <a:lnTo>
                <a:pt x="947199" y="0"/>
              </a:lnTo>
              <a:lnTo>
                <a:pt x="947199" y="1947753"/>
              </a:lnTo>
              <a:lnTo>
                <a:pt x="1894399" y="19477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726828" y="3229794"/>
        <a:ext cx="135853" cy="135853"/>
      </dsp:txXfrm>
    </dsp:sp>
    <dsp:sp modelId="{5379CE33-83F3-4BFB-B9AA-66F7699392EA}">
      <dsp:nvSpPr>
        <dsp:cNvPr id="0" name=""/>
        <dsp:cNvSpPr/>
      </dsp:nvSpPr>
      <dsp:spPr>
        <a:xfrm>
          <a:off x="1847555" y="2323844"/>
          <a:ext cx="1894399" cy="662467"/>
        </a:xfrm>
        <a:custGeom>
          <a:avLst/>
          <a:gdLst/>
          <a:ahLst/>
          <a:cxnLst/>
          <a:rect l="0" t="0" r="0" b="0"/>
          <a:pathLst>
            <a:path>
              <a:moveTo>
                <a:pt x="0" y="0"/>
              </a:moveTo>
              <a:lnTo>
                <a:pt x="947199" y="0"/>
              </a:lnTo>
              <a:lnTo>
                <a:pt x="947199" y="662467"/>
              </a:lnTo>
              <a:lnTo>
                <a:pt x="1894399" y="662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744582" y="2604905"/>
        <a:ext cx="100344" cy="100344"/>
      </dsp:txXfrm>
    </dsp:sp>
    <dsp:sp modelId="{CE33619D-D27C-481D-B728-5CD5190DC68E}">
      <dsp:nvSpPr>
        <dsp:cNvPr id="0" name=""/>
        <dsp:cNvSpPr/>
      </dsp:nvSpPr>
      <dsp:spPr>
        <a:xfrm>
          <a:off x="1847555" y="1745973"/>
          <a:ext cx="1894399" cy="577871"/>
        </a:xfrm>
        <a:custGeom>
          <a:avLst/>
          <a:gdLst/>
          <a:ahLst/>
          <a:cxnLst/>
          <a:rect l="0" t="0" r="0" b="0"/>
          <a:pathLst>
            <a:path>
              <a:moveTo>
                <a:pt x="0" y="577871"/>
              </a:moveTo>
              <a:lnTo>
                <a:pt x="947199" y="577871"/>
              </a:lnTo>
              <a:lnTo>
                <a:pt x="947199" y="0"/>
              </a:lnTo>
              <a:lnTo>
                <a:pt x="18943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745240" y="1985394"/>
        <a:ext cx="99028" cy="99028"/>
      </dsp:txXfrm>
    </dsp:sp>
    <dsp:sp modelId="{766552CC-4B60-4E57-987C-E8C6AA604E1D}">
      <dsp:nvSpPr>
        <dsp:cNvPr id="0" name=""/>
        <dsp:cNvSpPr/>
      </dsp:nvSpPr>
      <dsp:spPr>
        <a:xfrm>
          <a:off x="1847555" y="518494"/>
          <a:ext cx="1894399" cy="1805350"/>
        </a:xfrm>
        <a:custGeom>
          <a:avLst/>
          <a:gdLst/>
          <a:ahLst/>
          <a:cxnLst/>
          <a:rect l="0" t="0" r="0" b="0"/>
          <a:pathLst>
            <a:path>
              <a:moveTo>
                <a:pt x="0" y="1805350"/>
              </a:moveTo>
              <a:lnTo>
                <a:pt x="947199" y="1805350"/>
              </a:lnTo>
              <a:lnTo>
                <a:pt x="947199" y="0"/>
              </a:lnTo>
              <a:lnTo>
                <a:pt x="18943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729333" y="1355747"/>
        <a:ext cx="130843" cy="130843"/>
      </dsp:txXfrm>
    </dsp:sp>
    <dsp:sp modelId="{F68DDAD8-7CFC-4D65-974D-A11F61415AD1}">
      <dsp:nvSpPr>
        <dsp:cNvPr id="0" name=""/>
        <dsp:cNvSpPr/>
      </dsp:nvSpPr>
      <dsp:spPr>
        <a:xfrm rot="18914651">
          <a:off x="315470" y="2023878"/>
          <a:ext cx="2464236" cy="599932"/>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Home Skill</a:t>
          </a:r>
        </a:p>
      </dsp:txBody>
      <dsp:txXfrm>
        <a:off x="315470" y="2023878"/>
        <a:ext cx="2464236" cy="599932"/>
      </dsp:txXfrm>
    </dsp:sp>
    <dsp:sp modelId="{6BEDEAA9-13D7-4263-8DAD-84FF36927B8F}">
      <dsp:nvSpPr>
        <dsp:cNvPr id="0" name=""/>
        <dsp:cNvSpPr/>
      </dsp:nvSpPr>
      <dsp:spPr>
        <a:xfrm>
          <a:off x="3741955" y="626"/>
          <a:ext cx="1967777" cy="103573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Mobility</a:t>
          </a:r>
        </a:p>
        <a:p>
          <a:pPr marL="0" lvl="0" indent="0" algn="ctr" defTabSz="800100">
            <a:lnSpc>
              <a:spcPct val="90000"/>
            </a:lnSpc>
            <a:spcBef>
              <a:spcPct val="0"/>
            </a:spcBef>
            <a:spcAft>
              <a:spcPct val="35000"/>
            </a:spcAft>
            <a:buNone/>
          </a:pPr>
          <a:r>
            <a:rPr lang="en-US" sz="1800" kern="1200" dirty="0">
              <a:solidFill>
                <a:sysClr val="windowText" lastClr="000000"/>
              </a:solidFill>
            </a:rPr>
            <a:t>(21% of Variance)</a:t>
          </a:r>
        </a:p>
      </dsp:txBody>
      <dsp:txXfrm>
        <a:off x="3741955" y="626"/>
        <a:ext cx="1967777" cy="1035734"/>
      </dsp:txXfrm>
    </dsp:sp>
    <dsp:sp modelId="{D817B3BD-1035-4E5D-BA3B-3F4B82AF1919}">
      <dsp:nvSpPr>
        <dsp:cNvPr id="0" name=""/>
        <dsp:cNvSpPr/>
      </dsp:nvSpPr>
      <dsp:spPr>
        <a:xfrm>
          <a:off x="3741955" y="1186344"/>
          <a:ext cx="1967777" cy="111925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Problem Solving</a:t>
          </a:r>
        </a:p>
        <a:p>
          <a:pPr marL="0" lvl="0" indent="0" algn="ctr" defTabSz="800100">
            <a:lnSpc>
              <a:spcPct val="90000"/>
            </a:lnSpc>
            <a:spcBef>
              <a:spcPct val="0"/>
            </a:spcBef>
            <a:spcAft>
              <a:spcPct val="35000"/>
            </a:spcAft>
            <a:buNone/>
          </a:pPr>
          <a:r>
            <a:rPr lang="en-US" sz="1800" kern="1200" dirty="0">
              <a:solidFill>
                <a:sysClr val="windowText" lastClr="000000"/>
              </a:solidFill>
            </a:rPr>
            <a:t>(9% of Variance)</a:t>
          </a:r>
        </a:p>
      </dsp:txBody>
      <dsp:txXfrm>
        <a:off x="3741955" y="1186344"/>
        <a:ext cx="1967777" cy="1119257"/>
      </dsp:txXfrm>
    </dsp:sp>
    <dsp:sp modelId="{1E44364F-7D71-4024-8E39-6A11FDD06DBD}">
      <dsp:nvSpPr>
        <dsp:cNvPr id="0" name=""/>
        <dsp:cNvSpPr/>
      </dsp:nvSpPr>
      <dsp:spPr>
        <a:xfrm>
          <a:off x="3741955" y="2455585"/>
          <a:ext cx="1967777" cy="1061453"/>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Text" lastClr="000000"/>
              </a:solidFill>
            </a:rPr>
            <a:t>Fund of Information</a:t>
          </a:r>
        </a:p>
        <a:p>
          <a:pPr marL="0" lvl="0" indent="0" algn="ctr" defTabSz="755650">
            <a:lnSpc>
              <a:spcPct val="90000"/>
            </a:lnSpc>
            <a:spcBef>
              <a:spcPct val="0"/>
            </a:spcBef>
            <a:spcAft>
              <a:spcPct val="35000"/>
            </a:spcAft>
            <a:buNone/>
          </a:pPr>
          <a:r>
            <a:rPr lang="en-US" sz="1700" kern="1200" dirty="0">
              <a:solidFill>
                <a:sysClr val="windowText" lastClr="000000"/>
              </a:solidFill>
            </a:rPr>
            <a:t>(2% of Variance)</a:t>
          </a:r>
        </a:p>
      </dsp:txBody>
      <dsp:txXfrm>
        <a:off x="3741955" y="2455585"/>
        <a:ext cx="1967777" cy="1061453"/>
      </dsp:txXfrm>
    </dsp:sp>
    <dsp:sp modelId="{76C8E9BF-B3FC-49CE-9D18-A4BBE9A73865}">
      <dsp:nvSpPr>
        <dsp:cNvPr id="0" name=""/>
        <dsp:cNvSpPr/>
      </dsp:nvSpPr>
      <dsp:spPr>
        <a:xfrm>
          <a:off x="3741955" y="3667021"/>
          <a:ext cx="1967777" cy="120915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Text" lastClr="000000"/>
              </a:solidFill>
            </a:rPr>
            <a:t>Use of Hands</a:t>
          </a:r>
        </a:p>
        <a:p>
          <a:pPr marL="0" lvl="0" indent="0" algn="ctr" defTabSz="755650">
            <a:lnSpc>
              <a:spcPct val="90000"/>
            </a:lnSpc>
            <a:spcBef>
              <a:spcPct val="0"/>
            </a:spcBef>
            <a:spcAft>
              <a:spcPct val="35000"/>
            </a:spcAft>
            <a:buNone/>
          </a:pPr>
          <a:r>
            <a:rPr lang="en-US" sz="1700" kern="1200" dirty="0">
              <a:solidFill>
                <a:sysClr val="windowText" lastClr="000000"/>
              </a:solidFill>
            </a:rPr>
            <a:t>(1% of Variance)</a:t>
          </a:r>
        </a:p>
      </dsp:txBody>
      <dsp:txXfrm>
        <a:off x="3741955" y="3667021"/>
        <a:ext cx="1967777" cy="12091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D9D192-BEEA-43CE-B6D1-91E0C21C9A9D}" type="datetimeFigureOut">
              <a:rPr lang="en-US" smtClean="0"/>
              <a:t>10/25/19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41A151-7FC6-49BF-A684-03F46809BA75}" type="slidenum">
              <a:rPr lang="en-US" smtClean="0"/>
              <a:t>‹#›</a:t>
            </a:fld>
            <a:endParaRPr lang="en-US" dirty="0"/>
          </a:p>
        </p:txBody>
      </p:sp>
    </p:spTree>
    <p:extLst>
      <p:ext uri="{BB962C8B-B14F-4D97-AF65-F5344CB8AC3E}">
        <p14:creationId xmlns:p14="http://schemas.microsoft.com/office/powerpoint/2010/main" val="1447659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B3975B-ACC7-4891-8A48-DB671FD27860}" type="datetimeFigureOut">
              <a:rPr lang="en-US" smtClean="0"/>
              <a:t>10/25/19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022F6F-C206-45A7-8A2E-FBFFCA14DEE3}" type="slidenum">
              <a:rPr lang="en-US" smtClean="0"/>
              <a:t>‹#›</a:t>
            </a:fld>
            <a:endParaRPr lang="en-US" dirty="0"/>
          </a:p>
        </p:txBody>
      </p:sp>
    </p:spTree>
    <p:extLst>
      <p:ext uri="{BB962C8B-B14F-4D97-AF65-F5344CB8AC3E}">
        <p14:creationId xmlns:p14="http://schemas.microsoft.com/office/powerpoint/2010/main" val="374188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F8F-E520-4CBB-A6EF-5CF615CAA9E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8564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600" baseline="0" dirty="0"/>
          </a:p>
        </p:txBody>
      </p:sp>
      <p:sp>
        <p:nvSpPr>
          <p:cNvPr id="4" name="Slide Number Placeholder 3"/>
          <p:cNvSpPr>
            <a:spLocks noGrp="1"/>
          </p:cNvSpPr>
          <p:nvPr>
            <p:ph type="sldNum" sz="quarter" idx="10"/>
          </p:nvPr>
        </p:nvSpPr>
        <p:spPr/>
        <p:txBody>
          <a:bodyPr/>
          <a:lstStyle/>
          <a:p>
            <a:fld id="{92022F6F-C206-45A7-8A2E-FBFFCA14DEE3}" type="slidenum">
              <a:rPr lang="en-US" smtClean="0"/>
              <a:t>13</a:t>
            </a:fld>
            <a:endParaRPr lang="en-US" dirty="0"/>
          </a:p>
        </p:txBody>
      </p:sp>
    </p:spTree>
    <p:extLst>
      <p:ext uri="{BB962C8B-B14F-4D97-AF65-F5344CB8AC3E}">
        <p14:creationId xmlns:p14="http://schemas.microsoft.com/office/powerpoint/2010/main" val="310878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9CD0B-7A4D-4E55-8A0D-A3C76A3B4B5C}" type="slidenum">
              <a:rPr lang="en-US" smtClean="0"/>
              <a:t>69</a:t>
            </a:fld>
            <a:endParaRPr lang="en-US" dirty="0"/>
          </a:p>
        </p:txBody>
      </p:sp>
    </p:spTree>
    <p:extLst>
      <p:ext uri="{BB962C8B-B14F-4D97-AF65-F5344CB8AC3E}">
        <p14:creationId xmlns:p14="http://schemas.microsoft.com/office/powerpoint/2010/main" val="287462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1778F8F-E520-4CBB-A6EF-5CF615CAA9EA}" type="slidenum">
              <a:rPr lang="en-US" smtClean="0"/>
              <a:t>70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Rehabilitation Hospital of Indiana          Research, Training &amp; Outcome Center</a:t>
            </a:r>
          </a:p>
        </p:txBody>
      </p:sp>
    </p:spTree>
    <p:extLst>
      <p:ext uri="{BB962C8B-B14F-4D97-AF65-F5344CB8AC3E}">
        <p14:creationId xmlns:p14="http://schemas.microsoft.com/office/powerpoint/2010/main" val="398652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89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07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38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4944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773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6720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746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965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6589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07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428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04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443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6951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67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1160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8561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9212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072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9173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396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00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0293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07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a:xfrm>
            <a:off x="732369" y="1600201"/>
            <a:ext cx="10723035" cy="43434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a:solidFill>
                  <a:prstClr val="black"/>
                </a:solidFill>
                <a:ea typeface="ＭＳ Ｐゴシック" pitchFamily="34" charset="-128"/>
              </a:rPr>
              <a:pPr/>
              <a:t>10/25/19</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6" name="Slide Number Placeholder 5"/>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921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pic>
        <p:nvPicPr>
          <p:cNvPr id="5" name="Picture 14" descr="bottom"/>
          <p:cNvPicPr>
            <a:picLocks noChangeAspect="1" noChangeArrowheads="1"/>
          </p:cNvPicPr>
          <p:nvPr userDrawn="1"/>
        </p:nvPicPr>
        <p:blipFill>
          <a:blip r:embed="rId2"/>
          <a:srcRect/>
          <a:stretch>
            <a:fillRect/>
          </a:stretch>
        </p:blipFill>
        <p:spPr bwMode="auto">
          <a:xfrm>
            <a:off x="0" y="6194433"/>
            <a:ext cx="12192000" cy="663575"/>
          </a:xfrm>
          <a:prstGeom prst="rect">
            <a:avLst/>
          </a:prstGeom>
          <a:noFill/>
          <a:ln w="9525">
            <a:noFill/>
            <a:miter lim="800000"/>
            <a:headEnd/>
            <a:tailEnd/>
          </a:ln>
        </p:spPr>
      </p:pic>
      <p:pic>
        <p:nvPicPr>
          <p:cNvPr id="6" name="Picture 7" descr="top2"/>
          <p:cNvPicPr>
            <a:picLocks noChangeAspect="1" noChangeArrowheads="1"/>
          </p:cNvPicPr>
          <p:nvPr userDrawn="1"/>
        </p:nvPicPr>
        <p:blipFill>
          <a:blip r:embed="rId3"/>
          <a:srcRect/>
          <a:stretch>
            <a:fillRect/>
          </a:stretch>
        </p:blipFill>
        <p:spPr bwMode="auto">
          <a:xfrm>
            <a:off x="0" y="0"/>
            <a:ext cx="12192000" cy="1239838"/>
          </a:xfrm>
          <a:prstGeom prst="rect">
            <a:avLst/>
          </a:prstGeom>
          <a:noFill/>
          <a:ln w="9525">
            <a:noFill/>
            <a:miter lim="800000"/>
            <a:headEnd/>
            <a:tailEnd/>
          </a:ln>
        </p:spPr>
      </p:pic>
      <p:sp>
        <p:nvSpPr>
          <p:cNvPr id="2" name="Title 1"/>
          <p:cNvSpPr>
            <a:spLocks noGrp="1"/>
          </p:cNvSpPr>
          <p:nvPr>
            <p:ph type="title"/>
          </p:nvPr>
        </p:nvSpPr>
        <p:spPr>
          <a:xfrm>
            <a:off x="914400" y="838200"/>
            <a:ext cx="10363200" cy="1143000"/>
          </a:xfrm>
        </p:spPr>
        <p:txBody>
          <a:bodyPr/>
          <a:lstStyle>
            <a:lvl1pPr>
              <a:defRPr>
                <a:solidFill>
                  <a:srgbClr val="007291"/>
                </a:solidFill>
              </a:defRPr>
            </a:lvl1pPr>
          </a:lstStyle>
          <a:p>
            <a:r>
              <a:rPr lang="en-US"/>
              <a:t>Click to edit Master title style</a:t>
            </a:r>
          </a:p>
        </p:txBody>
      </p:sp>
      <p:sp>
        <p:nvSpPr>
          <p:cNvPr id="3" name="Content Placeholder 2"/>
          <p:cNvSpPr>
            <a:spLocks noGrp="1"/>
          </p:cNvSpPr>
          <p:nvPr>
            <p:ph sz="half" idx="1"/>
          </p:nvPr>
        </p:nvSpPr>
        <p:spPr>
          <a:xfrm>
            <a:off x="914400" y="2209800"/>
            <a:ext cx="5080000" cy="3886200"/>
          </a:xfrm>
          <a:prstGeom prst="rect">
            <a:avLst/>
          </a:prstGeom>
        </p:spPr>
        <p:txBody>
          <a:bodyPr/>
          <a:lstStyle>
            <a:lvl1pPr>
              <a:defRPr sz="2800">
                <a:solidFill>
                  <a:srgbClr val="007291"/>
                </a:solidFill>
              </a:defRPr>
            </a:lvl1pPr>
            <a:lvl2pPr>
              <a:defRPr sz="2400">
                <a:solidFill>
                  <a:srgbClr val="007291"/>
                </a:solidFill>
              </a:defRPr>
            </a:lvl2pPr>
            <a:lvl3pPr>
              <a:defRPr sz="2000">
                <a:solidFill>
                  <a:srgbClr val="007291"/>
                </a:solidFill>
              </a:defRPr>
            </a:lvl3pPr>
            <a:lvl4pPr>
              <a:defRPr sz="1800">
                <a:solidFill>
                  <a:srgbClr val="007291"/>
                </a:solidFill>
              </a:defRPr>
            </a:lvl4pPr>
            <a:lvl5pPr>
              <a:defRPr sz="1800">
                <a:solidFill>
                  <a:srgbClr val="00729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09800"/>
            <a:ext cx="5080000" cy="3886200"/>
          </a:xfrm>
          <a:prstGeom prst="rect">
            <a:avLst/>
          </a:prstGeom>
        </p:spPr>
        <p:txBody>
          <a:bodyPr/>
          <a:lstStyle>
            <a:lvl1pPr>
              <a:defRPr sz="2800">
                <a:solidFill>
                  <a:srgbClr val="007291"/>
                </a:solidFill>
              </a:defRPr>
            </a:lvl1pPr>
            <a:lvl2pPr>
              <a:defRPr sz="2400">
                <a:solidFill>
                  <a:srgbClr val="007291"/>
                </a:solidFill>
              </a:defRPr>
            </a:lvl2pPr>
            <a:lvl3pPr>
              <a:defRPr sz="2000">
                <a:solidFill>
                  <a:srgbClr val="007291"/>
                </a:solidFill>
              </a:defRPr>
            </a:lvl3pPr>
            <a:lvl4pPr>
              <a:defRPr sz="1800">
                <a:solidFill>
                  <a:srgbClr val="007291"/>
                </a:solidFill>
              </a:defRPr>
            </a:lvl4pPr>
            <a:lvl5pPr>
              <a:defRPr sz="1800">
                <a:solidFill>
                  <a:srgbClr val="00729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847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04031" y="6019845"/>
            <a:ext cx="2032000" cy="381722"/>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1"/>
          </p:nvPr>
        </p:nvSpPr>
        <p:spPr>
          <a:xfrm>
            <a:off x="10871973" y="6019836"/>
            <a:ext cx="1116060" cy="305378"/>
          </a:xfrm>
          <a:prstGeom prst="rect">
            <a:avLst/>
          </a:prstGeom>
        </p:spPr>
        <p:txBody>
          <a:bodyPr/>
          <a:lstStyle>
            <a:lvl1pPr>
              <a:defRPr/>
            </a:lvl1pPr>
          </a:lstStyle>
          <a:p>
            <a:fld id="{2BEF20C9-75AE-4ACA-8592-F0F03641503B}" type="slidenum">
              <a:rPr lang="en-US"/>
              <a:pPr/>
              <a:t>‹#›</a:t>
            </a:fld>
            <a:endParaRPr lang="en-US" dirty="0"/>
          </a:p>
        </p:txBody>
      </p:sp>
    </p:spTree>
    <p:extLst>
      <p:ext uri="{BB962C8B-B14F-4D97-AF65-F5344CB8AC3E}">
        <p14:creationId xmlns:p14="http://schemas.microsoft.com/office/powerpoint/2010/main" val="56435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53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483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dirty="0"/>
              <a:t>Click to edit Master title style</a:t>
            </a:r>
            <a:endParaRPr dirty="0"/>
          </a:p>
        </p:txBody>
      </p:sp>
      <p:pic>
        <p:nvPicPr>
          <p:cNvPr id="4" name="Picture 3"/>
          <p:cNvPicPr/>
          <p:nvPr userDrawn="1"/>
        </p:nvPicPr>
        <p:blipFill>
          <a:blip r:embed="rId9" cstate="print">
            <a:extLst>
              <a:ext uri="{28A0092B-C50C-407E-A947-70E740481C1C}">
                <a14:useLocalDpi xmlns:a14="http://schemas.microsoft.com/office/drawing/2010/main" val="0"/>
              </a:ext>
            </a:extLst>
          </a:blip>
          <a:stretch>
            <a:fillRect/>
          </a:stretch>
        </p:blipFill>
        <p:spPr>
          <a:xfrm>
            <a:off x="11615057" y="6090557"/>
            <a:ext cx="366416" cy="614486"/>
          </a:xfrm>
          <a:prstGeom prst="rect">
            <a:avLst/>
          </a:prstGeom>
        </p:spPr>
      </p:pic>
    </p:spTree>
    <p:extLst>
      <p:ext uri="{BB962C8B-B14F-4D97-AF65-F5344CB8AC3E}">
        <p14:creationId xmlns:p14="http://schemas.microsoft.com/office/powerpoint/2010/main" val="1210602666"/>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81" r:id="rId3"/>
    <p:sldLayoutId id="2147483682" r:id="rId4"/>
    <p:sldLayoutId id="2147483683" r:id="rId5"/>
    <p:sldLayoutId id="2147483696" r:id="rId6"/>
    <p:sldLayoutId id="2147483697" r:id="rId7"/>
  </p:sldLayoutIdLst>
  <p:txStyles>
    <p:titleStyle>
      <a:lvl1pPr algn="ctr" defTabSz="914400" rtl="0" eaLnBrk="1" latinLnBrk="0" hangingPunct="1">
        <a:spcBef>
          <a:spcPct val="0"/>
        </a:spcBef>
        <a:buNone/>
        <a:defRPr sz="3600" b="1"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E9294-3545-453E-B5CF-04FA52D4C8A6}"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FCFA2-EFB1-4DCA-B616-5C95183E6F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2860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8A20B-3EEB-43A3-9D1E-15281C5328E9}" type="datetimeFigureOut">
              <a:rPr lang="en-US" smtClean="0">
                <a:solidFill>
                  <a:prstClr val="black">
                    <a:tint val="75000"/>
                  </a:prstClr>
                </a:solidFill>
              </a:rPr>
              <a:pPr/>
              <a:t>10/25/19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63A55-9D13-498F-AE9E-B7D237566B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1244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resourcefacilitationrtc.com/" TargetMode="External"/><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monkey.com/r/IndianaTBISurvey" TargetMode="External"/><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surveymonkey.com/r/IndianaTBISurvey" TargetMode="External"/><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surveymonkey.com/r/IndianaTBISurvey" TargetMode="External"/><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cid:e49cabfd-a8b6-424c-b87f-027ba01a6685"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cid:e49cabfd-a8b6-424c-b87f-027ba01a6685"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cid:e49cabfd-a8b6-424c-b87f-027ba01a6685"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hyperlink" Target="mailto:wendy.waldman@rhin.com" TargetMode="External"/><Relationship Id="rId2" Type="http://schemas.openxmlformats.org/officeDocument/2006/relationships/hyperlink" Target="https://www.resourcefacilitationrtc.com/events" TargetMode="External"/><Relationship Id="rId1" Type="http://schemas.openxmlformats.org/officeDocument/2006/relationships/slideLayout" Target="../slideLayouts/slideLayout3.xml"/><Relationship Id="rId5" Type="http://schemas.openxmlformats.org/officeDocument/2006/relationships/image" Target="cid:e49cabfd-a8b6-424c-b87f-027ba01a6685"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www.neurorestorative.com/" TargetMode="Externa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914" y="1786239"/>
            <a:ext cx="1287159" cy="103907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6216" t="20180" r="26061" b="18919"/>
          <a:stretch/>
        </p:blipFill>
        <p:spPr>
          <a:xfrm>
            <a:off x="9389239" y="2027881"/>
            <a:ext cx="1499287" cy="2476021"/>
          </a:xfrm>
          <a:prstGeom prst="rect">
            <a:avLst/>
          </a:prstGeom>
        </p:spPr>
      </p:pic>
      <p:pic>
        <p:nvPicPr>
          <p:cNvPr id="6" name="Picture 5"/>
          <p:cNvPicPr>
            <a:picLocks noChangeAspect="1"/>
          </p:cNvPicPr>
          <p:nvPr/>
        </p:nvPicPr>
        <p:blipFill>
          <a:blip r:embed="rId5"/>
          <a:stretch>
            <a:fillRect/>
          </a:stretch>
        </p:blipFill>
        <p:spPr>
          <a:xfrm>
            <a:off x="7510670" y="1862438"/>
            <a:ext cx="1530179" cy="9341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4188" y="4079205"/>
            <a:ext cx="1254210" cy="895396"/>
          </a:xfrm>
          <a:prstGeom prst="rect">
            <a:avLst/>
          </a:prstGeom>
        </p:spPr>
        <p:style>
          <a:lnRef idx="2">
            <a:schemeClr val="accent1"/>
          </a:lnRef>
          <a:fillRef idx="1">
            <a:schemeClr val="lt1"/>
          </a:fillRef>
          <a:effectRef idx="0">
            <a:schemeClr val="accent1"/>
          </a:effectRef>
          <a:fontRef idx="minor">
            <a:schemeClr val="dk1"/>
          </a:fontRef>
        </p:style>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4870"/>
          <a:stretch/>
        </p:blipFill>
        <p:spPr>
          <a:xfrm>
            <a:off x="2945880" y="4080930"/>
            <a:ext cx="1247978" cy="905708"/>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0" y="2063580"/>
            <a:ext cx="10117123" cy="2215991"/>
          </a:xfrm>
          <a:prstGeom prst="rect">
            <a:avLst/>
          </a:prstGeom>
          <a:noFill/>
        </p:spPr>
        <p:txBody>
          <a:bodyPr wrap="square" rtlCol="0">
            <a:spAutoFit/>
          </a:bodyPr>
          <a:lstStyle/>
          <a:p>
            <a:pPr algn="ctr"/>
            <a:r>
              <a:rPr lang="en-US" sz="13800" dirty="0">
                <a:latin typeface="Magneto" panose="04030805050802020D02" pitchFamily="82" charset="0"/>
              </a:rPr>
              <a:t>Welcome</a:t>
            </a:r>
          </a:p>
        </p:txBody>
      </p:sp>
      <p:sp>
        <p:nvSpPr>
          <p:cNvPr id="3" name="TextBox 2"/>
          <p:cNvSpPr txBox="1"/>
          <p:nvPr/>
        </p:nvSpPr>
        <p:spPr>
          <a:xfrm>
            <a:off x="4706373" y="4127157"/>
            <a:ext cx="4464908" cy="400110"/>
          </a:xfrm>
          <a:prstGeom prst="rect">
            <a:avLst/>
          </a:prstGeom>
          <a:noFill/>
        </p:spPr>
        <p:txBody>
          <a:bodyPr wrap="square" rtlCol="0">
            <a:spAutoFit/>
          </a:bodyPr>
          <a:lstStyle/>
          <a:p>
            <a:r>
              <a:rPr lang="en-US" sz="2000" dirty="0">
                <a:solidFill>
                  <a:schemeClr val="accent6"/>
                </a:solidFill>
                <a:latin typeface="Franklin Gothic Demi" panose="020B0703020102020204" pitchFamily="34" charset="0"/>
                <a:hlinkClick r:id="rId8"/>
              </a:rPr>
              <a:t>www.ResourceFacilitationRTC.com</a:t>
            </a:r>
            <a:endParaRPr lang="en-US" sz="2000" dirty="0">
              <a:solidFill>
                <a:schemeClr val="accent6"/>
              </a:solidFill>
              <a:latin typeface="Franklin Gothic Demi" panose="020B0703020102020204" pitchFamily="34" charset="0"/>
            </a:endParaRPr>
          </a:p>
        </p:txBody>
      </p:sp>
    </p:spTree>
    <p:extLst>
      <p:ext uri="{BB962C8B-B14F-4D97-AF65-F5344CB8AC3E}">
        <p14:creationId xmlns:p14="http://schemas.microsoft.com/office/powerpoint/2010/main" val="189361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chemeClr val="bg1">
                    <a:lumMod val="50000"/>
                  </a:schemeClr>
                </a:solidFill>
              </a:rPr>
              <a:t>Preliminary Survey Results</a:t>
            </a:r>
          </a:p>
        </p:txBody>
      </p:sp>
      <p:pic>
        <p:nvPicPr>
          <p:cNvPr id="4" name="Content Placeholder 3"/>
          <p:cNvPicPr>
            <a:picLocks noGrp="1" noChangeAspect="1"/>
          </p:cNvPicPr>
          <p:nvPr>
            <p:ph idx="1"/>
          </p:nvPr>
        </p:nvPicPr>
        <p:blipFill>
          <a:blip r:embed="rId2"/>
          <a:stretch>
            <a:fillRect/>
          </a:stretch>
        </p:blipFill>
        <p:spPr>
          <a:xfrm>
            <a:off x="6365052" y="1943649"/>
            <a:ext cx="5296639" cy="3505689"/>
          </a:xfrm>
          <a:prstGeom prst="rect">
            <a:avLst/>
          </a:prstGeom>
        </p:spPr>
      </p:pic>
      <p:sp>
        <p:nvSpPr>
          <p:cNvPr id="5" name="TextBox 4"/>
          <p:cNvSpPr txBox="1"/>
          <p:nvPr/>
        </p:nvSpPr>
        <p:spPr>
          <a:xfrm>
            <a:off x="838200" y="2229394"/>
            <a:ext cx="8334846" cy="5262979"/>
          </a:xfrm>
          <a:prstGeom prst="rect">
            <a:avLst/>
          </a:prstGeom>
          <a:noFill/>
        </p:spPr>
        <p:txBody>
          <a:bodyPr wrap="none" rtlCol="0">
            <a:spAutoFit/>
          </a:bodyPr>
          <a:lstStyle/>
          <a:p>
            <a:r>
              <a:rPr lang="en-US" sz="2400" b="1" u="sng" dirty="0">
                <a:solidFill>
                  <a:prstClr val="white">
                    <a:lumMod val="50000"/>
                  </a:prstClr>
                </a:solidFill>
              </a:rPr>
              <a:t>Survey Launched: </a:t>
            </a:r>
            <a:r>
              <a:rPr lang="en-US" sz="2400" b="1" dirty="0">
                <a:solidFill>
                  <a:prstClr val="white">
                    <a:lumMod val="50000"/>
                  </a:prstClr>
                </a:solidFill>
              </a:rPr>
              <a:t>	</a:t>
            </a:r>
            <a:r>
              <a:rPr lang="en-US" sz="2400" dirty="0">
                <a:solidFill>
                  <a:prstClr val="white">
                    <a:lumMod val="50000"/>
                  </a:prstClr>
                </a:solidFill>
              </a:rPr>
              <a:t>April 15, 2019</a:t>
            </a:r>
          </a:p>
          <a:p>
            <a:endParaRPr lang="en-US" sz="2400" dirty="0">
              <a:solidFill>
                <a:prstClr val="white">
                  <a:lumMod val="50000"/>
                </a:prstClr>
              </a:solidFill>
            </a:endParaRPr>
          </a:p>
          <a:p>
            <a:r>
              <a:rPr lang="en-US" sz="2400" b="1" u="sng" dirty="0">
                <a:solidFill>
                  <a:prstClr val="white">
                    <a:lumMod val="50000"/>
                  </a:prstClr>
                </a:solidFill>
              </a:rPr>
              <a:t>Surveys Collected: </a:t>
            </a:r>
            <a:r>
              <a:rPr lang="en-US" sz="2400" b="1" dirty="0">
                <a:solidFill>
                  <a:prstClr val="white">
                    <a:lumMod val="50000"/>
                  </a:prstClr>
                </a:solidFill>
              </a:rPr>
              <a:t>	</a:t>
            </a:r>
            <a:r>
              <a:rPr lang="en-US" sz="2400" dirty="0">
                <a:solidFill>
                  <a:prstClr val="white">
                    <a:lumMod val="50000"/>
                  </a:prstClr>
                </a:solidFill>
              </a:rPr>
              <a:t>149 unique Individuals</a:t>
            </a:r>
          </a:p>
          <a:p>
            <a:endParaRPr lang="en-US" sz="2400" dirty="0">
              <a:solidFill>
                <a:prstClr val="white">
                  <a:lumMod val="50000"/>
                </a:prstClr>
              </a:solidFill>
            </a:endParaRPr>
          </a:p>
          <a:p>
            <a:r>
              <a:rPr lang="en-US" sz="2400" b="1" u="sng" dirty="0">
                <a:solidFill>
                  <a:prstClr val="white">
                    <a:lumMod val="50000"/>
                  </a:prstClr>
                </a:solidFill>
              </a:rPr>
              <a:t>Average Time:	</a:t>
            </a:r>
            <a:r>
              <a:rPr lang="en-US" sz="2400" dirty="0">
                <a:solidFill>
                  <a:prstClr val="white">
                    <a:lumMod val="50000"/>
                  </a:prstClr>
                </a:solidFill>
              </a:rPr>
              <a:t> 	4 minutes 7 seconds</a:t>
            </a:r>
          </a:p>
          <a:p>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a:p>
            <a:r>
              <a:rPr lang="en-US" sz="2400" dirty="0">
                <a:solidFill>
                  <a:prstClr val="white">
                    <a:lumMod val="50000"/>
                  </a:prstClr>
                </a:solidFill>
              </a:rPr>
              <a:t>On pace to meet survey target (N=600)</a:t>
            </a:r>
          </a:p>
          <a:p>
            <a:endParaRPr lang="en-US" sz="2400" dirty="0">
              <a:solidFill>
                <a:prstClr val="white">
                  <a:lumMod val="50000"/>
                </a:prstClr>
              </a:solidFill>
            </a:endParaRPr>
          </a:p>
          <a:p>
            <a:r>
              <a:rPr lang="en-US" sz="2400" dirty="0">
                <a:solidFill>
                  <a:prstClr val="white">
                    <a:lumMod val="50000"/>
                  </a:prstClr>
                </a:solidFill>
              </a:rPr>
              <a:t>Survey Link: </a:t>
            </a:r>
            <a:r>
              <a:rPr lang="en-US" sz="2400" dirty="0">
                <a:solidFill>
                  <a:prstClr val="white">
                    <a:lumMod val="50000"/>
                  </a:prstClr>
                </a:solidFill>
                <a:hlinkClick r:id="rId3"/>
              </a:rPr>
              <a:t>https://www.surveymonkey.com/r/IndianaTBISurvey</a:t>
            </a:r>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p:txBody>
      </p:sp>
      <p:pic>
        <p:nvPicPr>
          <p:cNvPr id="7" name="Picture 6"/>
          <p:cNvPicPr>
            <a:picLocks noChangeAspect="1"/>
          </p:cNvPicPr>
          <p:nvPr/>
        </p:nvPicPr>
        <p:blipFill>
          <a:blip r:embed="rId4"/>
          <a:stretch>
            <a:fillRect/>
          </a:stretch>
        </p:blipFill>
        <p:spPr>
          <a:xfrm>
            <a:off x="10295709" y="498860"/>
            <a:ext cx="1058091" cy="1058091"/>
          </a:xfrm>
          <a:prstGeom prst="rect">
            <a:avLst/>
          </a:prstGeom>
        </p:spPr>
      </p:pic>
    </p:spTree>
    <p:extLst>
      <p:ext uri="{BB962C8B-B14F-4D97-AF65-F5344CB8AC3E}">
        <p14:creationId xmlns:p14="http://schemas.microsoft.com/office/powerpoint/2010/main" val="108888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chemeClr val="bg1">
                    <a:lumMod val="50000"/>
                  </a:schemeClr>
                </a:solidFill>
              </a:rPr>
              <a:t>Preliminary Survey Results</a:t>
            </a:r>
          </a:p>
        </p:txBody>
      </p:sp>
      <p:pic>
        <p:nvPicPr>
          <p:cNvPr id="4" name="Content Placeholder 3"/>
          <p:cNvPicPr>
            <a:picLocks noGrp="1" noChangeAspect="1"/>
          </p:cNvPicPr>
          <p:nvPr>
            <p:ph idx="1"/>
          </p:nvPr>
        </p:nvPicPr>
        <p:blipFill>
          <a:blip r:embed="rId2"/>
          <a:stretch>
            <a:fillRect/>
          </a:stretch>
        </p:blipFill>
        <p:spPr>
          <a:xfrm>
            <a:off x="6365052" y="1943649"/>
            <a:ext cx="5296639" cy="3505689"/>
          </a:xfrm>
          <a:prstGeom prst="rect">
            <a:avLst/>
          </a:prstGeom>
        </p:spPr>
      </p:pic>
      <p:sp>
        <p:nvSpPr>
          <p:cNvPr id="5" name="TextBox 4"/>
          <p:cNvSpPr txBox="1"/>
          <p:nvPr/>
        </p:nvSpPr>
        <p:spPr>
          <a:xfrm>
            <a:off x="838200" y="1943649"/>
            <a:ext cx="8334846" cy="5632311"/>
          </a:xfrm>
          <a:prstGeom prst="rect">
            <a:avLst/>
          </a:prstGeom>
          <a:noFill/>
        </p:spPr>
        <p:txBody>
          <a:bodyPr wrap="none" rtlCol="0">
            <a:spAutoFit/>
          </a:bodyPr>
          <a:lstStyle/>
          <a:p>
            <a:r>
              <a:rPr lang="en-US" sz="2400" dirty="0">
                <a:solidFill>
                  <a:prstClr val="white">
                    <a:lumMod val="50000"/>
                  </a:prstClr>
                </a:solidFill>
              </a:rPr>
              <a:t>We have modified our dissemination plan in </a:t>
            </a:r>
          </a:p>
          <a:p>
            <a:r>
              <a:rPr lang="en-US" sz="2400" dirty="0">
                <a:solidFill>
                  <a:prstClr val="white">
                    <a:lumMod val="50000"/>
                  </a:prstClr>
                </a:solidFill>
              </a:rPr>
              <a:t>hopes to improve patient and Caregiver response. </a:t>
            </a:r>
          </a:p>
          <a:p>
            <a:r>
              <a:rPr lang="en-US" sz="2400" dirty="0">
                <a:solidFill>
                  <a:prstClr val="white">
                    <a:lumMod val="50000"/>
                  </a:prstClr>
                </a:solidFill>
              </a:rPr>
              <a:t>-    RHI waiting room promotions</a:t>
            </a:r>
          </a:p>
          <a:p>
            <a:pPr marL="342900" indent="-342900">
              <a:buFontTx/>
              <a:buChar char="-"/>
            </a:pPr>
            <a:r>
              <a:rPr lang="en-US" sz="2400" dirty="0">
                <a:solidFill>
                  <a:prstClr val="white">
                    <a:lumMod val="50000"/>
                  </a:prstClr>
                </a:solidFill>
              </a:rPr>
              <a:t>BIAI social media</a:t>
            </a:r>
          </a:p>
          <a:p>
            <a:pPr marL="342900" indent="-342900">
              <a:buFontTx/>
              <a:buChar char="-"/>
            </a:pPr>
            <a:r>
              <a:rPr lang="en-US" sz="2400" dirty="0">
                <a:solidFill>
                  <a:prstClr val="white">
                    <a:lumMod val="50000"/>
                  </a:prstClr>
                </a:solidFill>
              </a:rPr>
              <a:t>Surveying support group attendants</a:t>
            </a:r>
          </a:p>
          <a:p>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a:p>
            <a:r>
              <a:rPr lang="en-US" sz="2400" dirty="0">
                <a:solidFill>
                  <a:prstClr val="white">
                    <a:lumMod val="50000"/>
                  </a:prstClr>
                </a:solidFill>
              </a:rPr>
              <a:t>Does the Advisory Board suggestions for recruitment </a:t>
            </a:r>
          </a:p>
          <a:p>
            <a:r>
              <a:rPr lang="en-US" sz="2400" dirty="0">
                <a:solidFill>
                  <a:prstClr val="white">
                    <a:lumMod val="50000"/>
                  </a:prstClr>
                </a:solidFill>
              </a:rPr>
              <a:t>within these demographics?</a:t>
            </a:r>
          </a:p>
          <a:p>
            <a:endParaRPr lang="en-US" sz="2400" dirty="0">
              <a:solidFill>
                <a:prstClr val="white">
                  <a:lumMod val="50000"/>
                </a:prstClr>
              </a:solidFill>
            </a:endParaRPr>
          </a:p>
          <a:p>
            <a:r>
              <a:rPr lang="en-US" sz="2400" dirty="0">
                <a:solidFill>
                  <a:prstClr val="white">
                    <a:lumMod val="50000"/>
                  </a:prstClr>
                </a:solidFill>
              </a:rPr>
              <a:t>Survey Link: </a:t>
            </a:r>
            <a:r>
              <a:rPr lang="en-US" sz="2400" dirty="0">
                <a:solidFill>
                  <a:prstClr val="white">
                    <a:lumMod val="50000"/>
                  </a:prstClr>
                </a:solidFill>
                <a:hlinkClick r:id="rId3"/>
              </a:rPr>
              <a:t>https://www.surveymonkey.com/r/IndianaTBISurvey</a:t>
            </a:r>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p:txBody>
      </p:sp>
      <p:pic>
        <p:nvPicPr>
          <p:cNvPr id="7" name="Picture 6"/>
          <p:cNvPicPr>
            <a:picLocks noChangeAspect="1"/>
          </p:cNvPicPr>
          <p:nvPr/>
        </p:nvPicPr>
        <p:blipFill>
          <a:blip r:embed="rId4"/>
          <a:stretch>
            <a:fillRect/>
          </a:stretch>
        </p:blipFill>
        <p:spPr>
          <a:xfrm>
            <a:off x="10295709" y="498860"/>
            <a:ext cx="1058091" cy="1058091"/>
          </a:xfrm>
          <a:prstGeom prst="rect">
            <a:avLst/>
          </a:prstGeom>
        </p:spPr>
      </p:pic>
    </p:spTree>
    <p:extLst>
      <p:ext uri="{BB962C8B-B14F-4D97-AF65-F5344CB8AC3E}">
        <p14:creationId xmlns:p14="http://schemas.microsoft.com/office/powerpoint/2010/main" val="101858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chemeClr val="bg1">
                    <a:lumMod val="50000"/>
                  </a:schemeClr>
                </a:solidFill>
              </a:rPr>
              <a:t>Preliminary Survey Results</a:t>
            </a:r>
          </a:p>
        </p:txBody>
      </p:sp>
      <p:pic>
        <p:nvPicPr>
          <p:cNvPr id="7" name="Picture 6"/>
          <p:cNvPicPr>
            <a:picLocks noChangeAspect="1"/>
          </p:cNvPicPr>
          <p:nvPr/>
        </p:nvPicPr>
        <p:blipFill>
          <a:blip r:embed="rId2"/>
          <a:stretch>
            <a:fillRect/>
          </a:stretch>
        </p:blipFill>
        <p:spPr>
          <a:xfrm>
            <a:off x="10295709" y="498860"/>
            <a:ext cx="1058091" cy="1058091"/>
          </a:xfrm>
          <a:prstGeom prst="rect">
            <a:avLst/>
          </a:prstGeom>
        </p:spPr>
      </p:pic>
      <p:sp>
        <p:nvSpPr>
          <p:cNvPr id="3" name="Content Placeholder 2"/>
          <p:cNvSpPr>
            <a:spLocks noGrp="1"/>
          </p:cNvSpPr>
          <p:nvPr>
            <p:ph idx="1"/>
          </p:nvPr>
        </p:nvSpPr>
        <p:spPr>
          <a:xfrm>
            <a:off x="838200" y="1824423"/>
            <a:ext cx="10515600" cy="4351338"/>
          </a:xfrm>
        </p:spPr>
        <p:txBody>
          <a:bodyPr>
            <a:normAutofit lnSpcReduction="10000"/>
          </a:bodyPr>
          <a:lstStyle/>
          <a:p>
            <a:pPr marL="0" indent="0" algn="ctr">
              <a:buNone/>
            </a:pPr>
            <a:r>
              <a:rPr lang="en-US" sz="4400" dirty="0">
                <a:solidFill>
                  <a:schemeClr val="bg1">
                    <a:lumMod val="50000"/>
                  </a:schemeClr>
                </a:solidFill>
              </a:rPr>
              <a:t>Any additional questions, comments, or suggestions for the survey?</a:t>
            </a:r>
          </a:p>
          <a:p>
            <a:pPr marL="0" indent="0" algn="ctr">
              <a:buNone/>
            </a:pPr>
            <a:endParaRPr lang="en-US" sz="4400" dirty="0">
              <a:solidFill>
                <a:schemeClr val="bg1">
                  <a:lumMod val="50000"/>
                </a:schemeClr>
              </a:solidFill>
            </a:endParaRPr>
          </a:p>
          <a:p>
            <a:pPr marL="0" indent="0" algn="ctr">
              <a:buNone/>
            </a:pPr>
            <a:endParaRPr lang="en-US" sz="4400" dirty="0">
              <a:solidFill>
                <a:schemeClr val="bg1">
                  <a:lumMod val="50000"/>
                </a:schemeClr>
              </a:solidFill>
            </a:endParaRPr>
          </a:p>
          <a:p>
            <a:pPr marL="0" indent="0" algn="ctr">
              <a:buNone/>
            </a:pPr>
            <a:endParaRPr lang="en-US" sz="4400" dirty="0">
              <a:solidFill>
                <a:schemeClr val="bg1">
                  <a:lumMod val="50000"/>
                </a:schemeClr>
              </a:solidFill>
            </a:endParaRPr>
          </a:p>
          <a:p>
            <a:pPr marL="0" indent="0">
              <a:buNone/>
            </a:pPr>
            <a:endParaRPr lang="en-US" sz="2400" dirty="0">
              <a:solidFill>
                <a:schemeClr val="bg1">
                  <a:lumMod val="50000"/>
                </a:schemeClr>
              </a:solidFill>
            </a:endParaRPr>
          </a:p>
          <a:p>
            <a:pPr marL="0" indent="0">
              <a:buNone/>
            </a:pPr>
            <a:r>
              <a:rPr lang="en-US" sz="2400" dirty="0">
                <a:solidFill>
                  <a:schemeClr val="bg1">
                    <a:lumMod val="50000"/>
                  </a:schemeClr>
                </a:solidFill>
              </a:rPr>
              <a:t>Survey Link: </a:t>
            </a:r>
            <a:r>
              <a:rPr lang="en-US" sz="2400" dirty="0">
                <a:solidFill>
                  <a:schemeClr val="bg1">
                    <a:lumMod val="50000"/>
                  </a:schemeClr>
                </a:solidFill>
                <a:hlinkClick r:id="rId3"/>
              </a:rPr>
              <a:t>https://www.surveymonkey.com/r/IndianaTBISurvey</a:t>
            </a:r>
            <a:endParaRPr lang="en-US" sz="2400" dirty="0">
              <a:solidFill>
                <a:schemeClr val="bg1">
                  <a:lumMod val="50000"/>
                </a:schemeClr>
              </a:solidFill>
            </a:endParaRPr>
          </a:p>
          <a:p>
            <a:pPr marL="0" indent="0" algn="ctr">
              <a:buNone/>
            </a:pPr>
            <a:endParaRPr lang="en-US" sz="4400" dirty="0">
              <a:solidFill>
                <a:schemeClr val="bg1">
                  <a:lumMod val="50000"/>
                </a:schemeClr>
              </a:solidFill>
            </a:endParaRPr>
          </a:p>
        </p:txBody>
      </p:sp>
    </p:spTree>
    <p:extLst>
      <p:ext uri="{BB962C8B-B14F-4D97-AF65-F5344CB8AC3E}">
        <p14:creationId xmlns:p14="http://schemas.microsoft.com/office/powerpoint/2010/main" val="216990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489" y="294241"/>
            <a:ext cx="10066946" cy="5693866"/>
          </a:xfrm>
          <a:prstGeom prst="rect">
            <a:avLst/>
          </a:prstGeom>
        </p:spPr>
        <p:txBody>
          <a:bodyPr wrap="square">
            <a:spAutoFit/>
          </a:bodyPr>
          <a:lstStyle/>
          <a:p>
            <a:pPr algn="ctr"/>
            <a:r>
              <a:rPr lang="en-US" sz="3600" b="1" dirty="0">
                <a:solidFill>
                  <a:schemeClr val="accent1"/>
                </a:solidFill>
                <a:latin typeface="+mj-lt"/>
                <a:ea typeface="Times New Roman" panose="02020603050405020304" pitchFamily="18" charset="0"/>
              </a:rPr>
              <a:t>ACL Resource Facilitation Research </a:t>
            </a:r>
            <a:br>
              <a:rPr lang="en-US" sz="3600" b="1" dirty="0">
                <a:solidFill>
                  <a:schemeClr val="accent1"/>
                </a:solidFill>
                <a:latin typeface="+mj-lt"/>
                <a:ea typeface="Times New Roman" panose="02020603050405020304" pitchFamily="18" charset="0"/>
              </a:rPr>
            </a:br>
            <a:r>
              <a:rPr lang="en-US" sz="3600" b="1" dirty="0">
                <a:solidFill>
                  <a:schemeClr val="accent1"/>
                </a:solidFill>
                <a:latin typeface="+mj-lt"/>
                <a:ea typeface="Times New Roman" panose="02020603050405020304" pitchFamily="18" charset="0"/>
              </a:rPr>
              <a:t>Update and Clinical Case Study</a:t>
            </a:r>
          </a:p>
          <a:p>
            <a:pPr algn="ctr"/>
            <a:endParaRPr lang="en-US" sz="3600" b="1" dirty="0">
              <a:solidFill>
                <a:schemeClr val="accent1"/>
              </a:solidFill>
              <a:latin typeface="+mj-lt"/>
              <a:ea typeface="Times New Roman" panose="02020603050405020304" pitchFamily="18" charset="0"/>
            </a:endParaRPr>
          </a:p>
          <a:p>
            <a:pPr algn="ctr"/>
            <a:r>
              <a:rPr lang="en-US" sz="3200" b="1" dirty="0"/>
              <a:t>RHI Research &amp; Clinical Team </a:t>
            </a:r>
          </a:p>
          <a:p>
            <a:pPr algn="ctr"/>
            <a:endParaRPr lang="en-US" sz="3200" b="1" dirty="0">
              <a:ea typeface="Times New Roman" panose="02020603050405020304" pitchFamily="18" charset="0"/>
            </a:endParaRPr>
          </a:p>
          <a:p>
            <a:pPr algn="ctr"/>
            <a:r>
              <a:rPr lang="en-US" sz="2400" b="1" dirty="0">
                <a:ea typeface="Times New Roman" panose="02020603050405020304" pitchFamily="18" charset="0"/>
              </a:rPr>
              <a:t>Devan Parrott, PhD</a:t>
            </a:r>
          </a:p>
          <a:p>
            <a:pPr algn="ctr"/>
            <a:r>
              <a:rPr lang="en-US" sz="2400" dirty="0">
                <a:ea typeface="Times New Roman" panose="02020603050405020304" pitchFamily="18" charset="0"/>
              </a:rPr>
              <a:t>Rehabilitation Hospital of Indiana </a:t>
            </a:r>
          </a:p>
          <a:p>
            <a:pPr algn="ctr"/>
            <a:endParaRPr lang="en-US" sz="2400" b="1" dirty="0">
              <a:latin typeface="+mj-lt"/>
              <a:ea typeface="Times New Roman" panose="02020603050405020304" pitchFamily="18" charset="0"/>
            </a:endParaRPr>
          </a:p>
          <a:p>
            <a:pPr algn="ctr"/>
            <a:r>
              <a:rPr lang="en-US" sz="2400" b="1" dirty="0">
                <a:latin typeface="+mj-lt"/>
                <a:ea typeface="Times New Roman" panose="02020603050405020304" pitchFamily="18" charset="0"/>
              </a:rPr>
              <a:t>Lance Trexler, PhD, HSPP, FACRM</a:t>
            </a:r>
          </a:p>
          <a:p>
            <a:pPr algn="ctr"/>
            <a:r>
              <a:rPr lang="en-US" sz="2400" dirty="0">
                <a:latin typeface="+mj-lt"/>
                <a:ea typeface="Times New Roman" panose="02020603050405020304" pitchFamily="18" charset="0"/>
              </a:rPr>
              <a:t>Rehabilitation Hospital of Indiana</a:t>
            </a:r>
          </a:p>
          <a:p>
            <a:pPr algn="ctr"/>
            <a:endParaRPr lang="en-US" sz="2400" dirty="0">
              <a:latin typeface="+mj-lt"/>
              <a:ea typeface="Times New Roman" panose="02020603050405020304" pitchFamily="18" charset="0"/>
            </a:endParaRPr>
          </a:p>
          <a:p>
            <a:pPr algn="ctr"/>
            <a:r>
              <a:rPr lang="en-US" sz="2400" b="1" dirty="0">
                <a:latin typeface="+mj-lt"/>
                <a:ea typeface="Times New Roman" panose="02020603050405020304" pitchFamily="18" charset="0"/>
              </a:rPr>
              <a:t>Laura Trexler, OTR, CBIS</a:t>
            </a:r>
          </a:p>
          <a:p>
            <a:pPr algn="ctr"/>
            <a:r>
              <a:rPr lang="en-US" sz="2400" dirty="0">
                <a:latin typeface="+mj-lt"/>
                <a:ea typeface="Times New Roman" panose="02020603050405020304" pitchFamily="18" charset="0"/>
              </a:rPr>
              <a:t>Rehabilitation Hospital of Indiana</a:t>
            </a:r>
            <a:endParaRPr lang="en-US" sz="2400" i="1" dirty="0">
              <a:latin typeface="+mj-lt"/>
              <a:ea typeface="Times New Roman" panose="02020603050405020304" pitchFamily="18" charset="0"/>
            </a:endParaRPr>
          </a:p>
        </p:txBody>
      </p:sp>
    </p:spTree>
    <p:extLst>
      <p:ext uri="{BB962C8B-B14F-4D97-AF65-F5344CB8AC3E}">
        <p14:creationId xmlns:p14="http://schemas.microsoft.com/office/powerpoint/2010/main" val="407392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800" y="292100"/>
            <a:ext cx="5232400" cy="6273800"/>
          </a:xfrm>
          <a:prstGeom prst="ellipse">
            <a:avLst/>
          </a:prstGeom>
          <a:ln>
            <a:noFill/>
          </a:ln>
          <a:effectLst>
            <a:softEdge rad="112500"/>
          </a:effectLst>
        </p:spPr>
      </p:pic>
      <p:sp>
        <p:nvSpPr>
          <p:cNvPr id="3" name="Content Placeholder 2"/>
          <p:cNvSpPr>
            <a:spLocks noGrp="1"/>
          </p:cNvSpPr>
          <p:nvPr>
            <p:ph idx="1"/>
          </p:nvPr>
        </p:nvSpPr>
        <p:spPr>
          <a:xfrm>
            <a:off x="732369" y="1037493"/>
            <a:ext cx="10723035" cy="4343400"/>
          </a:xfrm>
        </p:spPr>
        <p:txBody>
          <a:bodyPr/>
          <a:lstStyle/>
          <a:p>
            <a:pPr marL="0" indent="0" algn="ctr">
              <a:buNone/>
            </a:pPr>
            <a:endParaRPr lang="en-US" sz="4000" dirty="0"/>
          </a:p>
          <a:p>
            <a:pPr marL="0" indent="0" algn="ctr">
              <a:buNone/>
            </a:pPr>
            <a:endParaRPr lang="en-US" sz="4000" dirty="0"/>
          </a:p>
          <a:p>
            <a:pPr marL="0" indent="0" algn="ctr">
              <a:buNone/>
            </a:pPr>
            <a:r>
              <a:rPr lang="en-US" sz="8000" b="1" dirty="0">
                <a:ln w="22225">
                  <a:solidFill>
                    <a:schemeClr val="accent2"/>
                  </a:solidFill>
                  <a:prstDash val="solid"/>
                </a:ln>
                <a:solidFill>
                  <a:schemeClr val="accent2">
                    <a:lumMod val="40000"/>
                    <a:lumOff val="60000"/>
                  </a:schemeClr>
                </a:solidFill>
              </a:rPr>
              <a:t>Case Study</a:t>
            </a:r>
          </a:p>
        </p:txBody>
      </p:sp>
    </p:spTree>
    <p:extLst>
      <p:ext uri="{BB962C8B-B14F-4D97-AF65-F5344CB8AC3E}">
        <p14:creationId xmlns:p14="http://schemas.microsoft.com/office/powerpoint/2010/main" val="94387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42950"/>
            <a:ext cx="9772650" cy="4171950"/>
          </a:xfrm>
        </p:spPr>
        <p:txBody>
          <a:bodyPr/>
          <a:lstStyle/>
          <a:p>
            <a:pPr algn="l">
              <a:spcBef>
                <a:spcPts val="600"/>
              </a:spcBef>
            </a:pPr>
            <a:br>
              <a:rPr lang="en-US" dirty="0"/>
            </a:br>
            <a:r>
              <a:rPr lang="en-US" dirty="0"/>
              <a:t>                ACL RF CASE STUDY</a:t>
            </a:r>
            <a:br>
              <a:rPr lang="en-US" dirty="0"/>
            </a:br>
            <a:br>
              <a:rPr lang="en-US" dirty="0"/>
            </a:br>
            <a:br>
              <a:rPr lang="en-US" dirty="0"/>
            </a:br>
            <a:r>
              <a:rPr lang="en-US" dirty="0"/>
              <a:t>TBI is a risk factor for opioid misuse and </a:t>
            </a:r>
            <a:br>
              <a:rPr lang="en-US" dirty="0"/>
            </a:br>
            <a:r>
              <a:rPr lang="en-US" dirty="0"/>
              <a:t>overdose, substance abuse, psychiatric difficulties, involvement with the criminal justice system, and additional TBI/ABI</a:t>
            </a:r>
          </a:p>
        </p:txBody>
      </p:sp>
    </p:spTree>
    <p:extLst>
      <p:ext uri="{BB962C8B-B14F-4D97-AF65-F5344CB8AC3E}">
        <p14:creationId xmlns:p14="http://schemas.microsoft.com/office/powerpoint/2010/main" val="139757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680700"/>
          </a:xfrm>
        </p:spPr>
        <p:txBody>
          <a:bodyPr/>
          <a:lstStyle/>
          <a:p>
            <a:r>
              <a:rPr lang="en-US" dirty="0"/>
              <a:t>ACL Client TBI-ABI History</a:t>
            </a:r>
          </a:p>
        </p:txBody>
      </p:sp>
      <p:sp>
        <p:nvSpPr>
          <p:cNvPr id="3" name="Content Placeholder 2"/>
          <p:cNvSpPr>
            <a:spLocks noGrp="1"/>
          </p:cNvSpPr>
          <p:nvPr>
            <p:ph idx="1"/>
          </p:nvPr>
        </p:nvSpPr>
        <p:spPr>
          <a:xfrm>
            <a:off x="317338" y="1016775"/>
            <a:ext cx="11553091" cy="5753201"/>
          </a:xfrm>
        </p:spPr>
        <p:txBody>
          <a:bodyPr/>
          <a:lstStyle/>
          <a:p>
            <a:r>
              <a:rPr lang="en-US" dirty="0"/>
              <a:t>Young man, high school graduate, sales associate at a clothing store</a:t>
            </a:r>
          </a:p>
          <a:p>
            <a:r>
              <a:rPr lang="en-US" b="1" dirty="0"/>
              <a:t>Past </a:t>
            </a:r>
            <a:r>
              <a:rPr lang="en-US" dirty="0"/>
              <a:t>medical history:</a:t>
            </a:r>
          </a:p>
          <a:p>
            <a:pPr lvl="1">
              <a:buFont typeface="Courier New" panose="02070309020205020404" pitchFamily="49" charset="0"/>
              <a:buChar char="o"/>
            </a:pPr>
            <a:r>
              <a:rPr lang="en-US" dirty="0"/>
              <a:t>loss of consciousness </a:t>
            </a:r>
            <a:r>
              <a:rPr lang="en-US" b="1" dirty="0"/>
              <a:t>(LOC) </a:t>
            </a:r>
            <a:r>
              <a:rPr lang="en-US" dirty="0"/>
              <a:t>at age16 from football injury (LOC at &lt;1 min per client)</a:t>
            </a:r>
          </a:p>
          <a:p>
            <a:pPr lvl="1">
              <a:buFont typeface="Courier New" panose="02070309020205020404" pitchFamily="49" charset="0"/>
              <a:buChar char="o"/>
            </a:pPr>
            <a:r>
              <a:rPr lang="en-US" dirty="0"/>
              <a:t>multiple, repeated impacts to head as football player (ages 10 – 18) w/reports of feeling dazed and confused, </a:t>
            </a:r>
          </a:p>
          <a:p>
            <a:pPr lvl="1">
              <a:buFont typeface="Courier New" panose="02070309020205020404" pitchFamily="49" charset="0"/>
              <a:buChar char="o"/>
            </a:pPr>
            <a:r>
              <a:rPr lang="en-US" dirty="0"/>
              <a:t>suicide attempt at age 19, using blood pressure medication (LOC unknown),</a:t>
            </a:r>
          </a:p>
          <a:p>
            <a:pPr lvl="1">
              <a:buFont typeface="Courier New" panose="02070309020205020404" pitchFamily="49" charset="0"/>
              <a:buChar char="o"/>
            </a:pPr>
            <a:r>
              <a:rPr lang="en-US" dirty="0"/>
              <a:t>overdose on Heroin at age 23 - stopped breathing for 5 min. </a:t>
            </a:r>
            <a:r>
              <a:rPr lang="en-US" b="1" dirty="0"/>
              <a:t>(LOC), </a:t>
            </a:r>
            <a:r>
              <a:rPr lang="en-US" dirty="0"/>
              <a:t>per client report  </a:t>
            </a:r>
          </a:p>
          <a:p>
            <a:pPr lvl="1">
              <a:buFont typeface="Courier New" panose="02070309020205020404" pitchFamily="49" charset="0"/>
              <a:buChar char="o"/>
            </a:pPr>
            <a:r>
              <a:rPr lang="en-US" dirty="0"/>
              <a:t>multiple MVA’s, some w/</a:t>
            </a:r>
            <a:r>
              <a:rPr lang="en-US" b="1" dirty="0"/>
              <a:t>LOC</a:t>
            </a:r>
            <a:r>
              <a:rPr lang="en-US" dirty="0"/>
              <a:t> (unknown duration), multiple fractures, persisting pain, reduced motion in shoulders, back, pelvis and persisting headaches </a:t>
            </a:r>
          </a:p>
          <a:p>
            <a:pPr lvl="1">
              <a:buFont typeface="Courier New" panose="02070309020205020404" pitchFamily="49" charset="0"/>
              <a:buChar char="o"/>
            </a:pPr>
            <a:r>
              <a:rPr lang="en-US" dirty="0"/>
              <a:t>Client reports history of rapid mood changes, irritability, impulsivity and reduced initiation</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26585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635374"/>
          </a:xfrm>
        </p:spPr>
        <p:txBody>
          <a:bodyPr/>
          <a:lstStyle/>
          <a:p>
            <a:r>
              <a:rPr lang="en-US" dirty="0"/>
              <a:t>History of Substance Abuse</a:t>
            </a:r>
          </a:p>
        </p:txBody>
      </p:sp>
      <p:sp>
        <p:nvSpPr>
          <p:cNvPr id="3" name="Content Placeholder 2"/>
          <p:cNvSpPr>
            <a:spLocks noGrp="1"/>
          </p:cNvSpPr>
          <p:nvPr>
            <p:ph idx="1"/>
          </p:nvPr>
        </p:nvSpPr>
        <p:spPr>
          <a:xfrm>
            <a:off x="171450" y="742951"/>
            <a:ext cx="12020550" cy="5950926"/>
          </a:xfrm>
        </p:spPr>
        <p:txBody>
          <a:bodyPr/>
          <a:lstStyle/>
          <a:p>
            <a:pPr marL="0" indent="0">
              <a:spcBef>
                <a:spcPts val="600"/>
              </a:spcBef>
              <a:buNone/>
            </a:pPr>
            <a:r>
              <a:rPr lang="en-US" dirty="0"/>
              <a:t>Sports injury at age18, treated with opioids, then became addicted </a:t>
            </a:r>
          </a:p>
          <a:p>
            <a:pPr marL="0" indent="0">
              <a:spcBef>
                <a:spcPts val="600"/>
              </a:spcBef>
              <a:buNone/>
            </a:pPr>
            <a:r>
              <a:rPr lang="en-US" dirty="0"/>
              <a:t>Substance Use Treatment History</a:t>
            </a:r>
          </a:p>
          <a:p>
            <a:pPr lvl="1"/>
            <a:r>
              <a:rPr lang="en-US" dirty="0"/>
              <a:t>Fairbanks - 30 days, relapse (opioids, Heroin, pain killers) (18 y/o)</a:t>
            </a:r>
          </a:p>
          <a:p>
            <a:pPr lvl="1"/>
            <a:r>
              <a:rPr lang="en-US" dirty="0"/>
              <a:t>Initiated Suboxone</a:t>
            </a:r>
          </a:p>
          <a:p>
            <a:pPr lvl="1"/>
            <a:r>
              <a:rPr lang="en-US" dirty="0"/>
              <a:t>Psychostimulant abuse (prescribed for ADD)</a:t>
            </a:r>
          </a:p>
          <a:p>
            <a:pPr lvl="1"/>
            <a:r>
              <a:rPr lang="en-US" dirty="0"/>
              <a:t>Rehabilitation in GA - 42 days </a:t>
            </a:r>
            <a:r>
              <a:rPr lang="en-US" dirty="0">
                <a:sym typeface="Wingdings" panose="05000000000000000000" pitchFamily="2" charset="2"/>
              </a:rPr>
              <a:t> Sober living in Fla. w/discharge due to relapse (19 y/o)</a:t>
            </a:r>
          </a:p>
          <a:p>
            <a:pPr lvl="1"/>
            <a:r>
              <a:rPr lang="en-US" dirty="0">
                <a:sym typeface="Wingdings" panose="05000000000000000000" pitchFamily="2" charset="2"/>
              </a:rPr>
              <a:t>Sober for additional 2 months</a:t>
            </a:r>
          </a:p>
          <a:p>
            <a:pPr lvl="1"/>
            <a:r>
              <a:rPr lang="en-US" dirty="0">
                <a:sym typeface="Wingdings" panose="05000000000000000000" pitchFamily="2" charset="2"/>
              </a:rPr>
              <a:t>Initiated Heroin and alcohol use</a:t>
            </a:r>
          </a:p>
          <a:p>
            <a:pPr lvl="1"/>
            <a:r>
              <a:rPr lang="en-US" dirty="0">
                <a:sym typeface="Wingdings" panose="05000000000000000000" pitchFamily="2" charset="2"/>
              </a:rPr>
              <a:t>DUI led him back into Sober Living (23 y/o)</a:t>
            </a:r>
          </a:p>
          <a:p>
            <a:pPr lvl="1"/>
            <a:r>
              <a:rPr lang="en-US" dirty="0">
                <a:sym typeface="Wingdings" panose="05000000000000000000" pitchFamily="2" charset="2"/>
              </a:rPr>
              <a:t>Relapse and overdosed</a:t>
            </a:r>
          </a:p>
          <a:p>
            <a:pPr lvl="1"/>
            <a:r>
              <a:rPr lang="en-US" dirty="0">
                <a:sym typeface="Wingdings" panose="05000000000000000000" pitchFamily="2" charset="2"/>
              </a:rPr>
              <a:t>Treatment in MI, d/c to home w/relapse (23 y/o)</a:t>
            </a:r>
          </a:p>
          <a:p>
            <a:pPr lvl="1"/>
            <a:r>
              <a:rPr lang="en-US" dirty="0">
                <a:sym typeface="Wingdings" panose="05000000000000000000" pitchFamily="2" charset="2"/>
              </a:rPr>
              <a:t>Back into Sober Living (24 y/o); sober for 3 months</a:t>
            </a:r>
            <a:endParaRPr lang="en-US" dirty="0"/>
          </a:p>
          <a:p>
            <a:pPr lvl="1"/>
            <a:endParaRPr lang="en-US" dirty="0"/>
          </a:p>
        </p:txBody>
      </p:sp>
    </p:spTree>
    <p:extLst>
      <p:ext uri="{BB962C8B-B14F-4D97-AF65-F5344CB8AC3E}">
        <p14:creationId xmlns:p14="http://schemas.microsoft.com/office/powerpoint/2010/main" val="120954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History</a:t>
            </a:r>
          </a:p>
        </p:txBody>
      </p:sp>
      <p:sp>
        <p:nvSpPr>
          <p:cNvPr id="3" name="Content Placeholder 2"/>
          <p:cNvSpPr>
            <a:spLocks noGrp="1"/>
          </p:cNvSpPr>
          <p:nvPr>
            <p:ph idx="1"/>
          </p:nvPr>
        </p:nvSpPr>
        <p:spPr>
          <a:xfrm>
            <a:off x="952500" y="2075935"/>
            <a:ext cx="10706100" cy="3562866"/>
          </a:xfrm>
        </p:spPr>
        <p:txBody>
          <a:bodyPr/>
          <a:lstStyle/>
          <a:p>
            <a:pPr>
              <a:spcBef>
                <a:spcPts val="0"/>
              </a:spcBef>
            </a:pPr>
            <a:r>
              <a:rPr lang="en-US" dirty="0"/>
              <a:t>At 19 y/o    Felony charge for distribution of obscene material.                        </a:t>
            </a:r>
          </a:p>
          <a:p>
            <a:pPr marL="0" indent="0">
              <a:spcBef>
                <a:spcPts val="0"/>
              </a:spcBef>
              <a:buNone/>
            </a:pPr>
            <a:r>
              <a:rPr lang="en-US" dirty="0"/>
              <a:t>                      15 months in jail before convicted of crime; 8 years were </a:t>
            </a:r>
          </a:p>
          <a:p>
            <a:pPr marL="0" indent="0">
              <a:spcBef>
                <a:spcPts val="0"/>
              </a:spcBef>
              <a:buNone/>
            </a:pPr>
            <a:r>
              <a:rPr lang="en-US" dirty="0"/>
              <a:t>                       suspended w/5 years of probation.</a:t>
            </a:r>
          </a:p>
          <a:p>
            <a:r>
              <a:rPr lang="en-US" dirty="0"/>
              <a:t>At 23 y/o     DUI charge post motor vehicle accident; probation violation  </a:t>
            </a:r>
          </a:p>
          <a:p>
            <a:pPr marL="0" indent="0">
              <a:buNone/>
            </a:pPr>
            <a:endParaRPr lang="en-US" dirty="0"/>
          </a:p>
        </p:txBody>
      </p:sp>
    </p:spTree>
    <p:extLst>
      <p:ext uri="{BB962C8B-B14F-4D97-AF65-F5344CB8AC3E}">
        <p14:creationId xmlns:p14="http://schemas.microsoft.com/office/powerpoint/2010/main" val="221834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21" y="281747"/>
            <a:ext cx="10723035" cy="806824"/>
          </a:xfrm>
        </p:spPr>
        <p:txBody>
          <a:bodyPr/>
          <a:lstStyle/>
          <a:p>
            <a:r>
              <a:rPr lang="en-US" dirty="0"/>
              <a:t>Most Recent Injury</a:t>
            </a:r>
          </a:p>
        </p:txBody>
      </p:sp>
      <p:sp>
        <p:nvSpPr>
          <p:cNvPr id="3" name="Content Placeholder 2"/>
          <p:cNvSpPr>
            <a:spLocks noGrp="1"/>
          </p:cNvSpPr>
          <p:nvPr>
            <p:ph idx="1"/>
          </p:nvPr>
        </p:nvSpPr>
        <p:spPr>
          <a:xfrm>
            <a:off x="1066800" y="1459523"/>
            <a:ext cx="9999785" cy="4343400"/>
          </a:xfrm>
        </p:spPr>
        <p:txBody>
          <a:bodyPr/>
          <a:lstStyle/>
          <a:p>
            <a:pPr>
              <a:spcBef>
                <a:spcPts val="800"/>
              </a:spcBef>
            </a:pPr>
            <a:r>
              <a:rPr lang="en-US" dirty="0"/>
              <a:t>March 4, 2019 client received unpleasant news at a Parole hearing, jumped off a balcony, fell 20 feet. Age: 24</a:t>
            </a:r>
          </a:p>
          <a:p>
            <a:pPr>
              <a:spcBef>
                <a:spcPts val="800"/>
              </a:spcBef>
            </a:pPr>
            <a:r>
              <a:rPr lang="en-US" dirty="0"/>
              <a:t>Unresponsive for several minutes followed by seizure-like activity</a:t>
            </a:r>
          </a:p>
          <a:p>
            <a:pPr>
              <a:spcBef>
                <a:spcPts val="800"/>
              </a:spcBef>
            </a:pPr>
            <a:r>
              <a:rPr lang="en-US" dirty="0"/>
              <a:t>Sustained TBI </a:t>
            </a:r>
            <a:r>
              <a:rPr lang="en-US" b="1" dirty="0"/>
              <a:t>w/LOC</a:t>
            </a:r>
            <a:r>
              <a:rPr lang="en-US" dirty="0"/>
              <a:t> and sustained a right temporal hematoma</a:t>
            </a:r>
          </a:p>
          <a:p>
            <a:pPr>
              <a:spcBef>
                <a:spcPts val="800"/>
              </a:spcBef>
            </a:pPr>
            <a:r>
              <a:rPr lang="en-US" dirty="0"/>
              <a:t>Multiple fractures: cranial fractures, Rt. shoulder fracture, fractured ribs on Rt., fractures of the spine (cervical and thoracic)</a:t>
            </a:r>
          </a:p>
          <a:p>
            <a:pPr>
              <a:spcBef>
                <a:spcPts val="800"/>
              </a:spcBef>
            </a:pPr>
            <a:r>
              <a:rPr lang="en-US" dirty="0"/>
              <a:t>Rt. Pulmonary lacerations/contusion, Rt. Pneumothorax</a:t>
            </a:r>
          </a:p>
          <a:p>
            <a:pPr>
              <a:spcBef>
                <a:spcPts val="800"/>
              </a:spcBef>
            </a:pPr>
            <a:r>
              <a:rPr lang="en-US" dirty="0"/>
              <a:t>Hospital Glasgow Coma Scale scores - 12,9,13  (mild to moderate BI)</a:t>
            </a:r>
          </a:p>
        </p:txBody>
      </p:sp>
    </p:spTree>
    <p:extLst>
      <p:ext uri="{BB962C8B-B14F-4D97-AF65-F5344CB8AC3E}">
        <p14:creationId xmlns:p14="http://schemas.microsoft.com/office/powerpoint/2010/main" val="211050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553" y="4642338"/>
            <a:ext cx="6692723" cy="1090246"/>
          </a:xfrm>
        </p:spPr>
        <p:txBody>
          <a:bodyPr/>
          <a:lstStyle/>
          <a:p>
            <a:br>
              <a:rPr lang="en-US" sz="2400" b="1" dirty="0">
                <a:solidFill>
                  <a:schemeClr val="tx1"/>
                </a:solidFill>
              </a:rPr>
            </a:br>
            <a:r>
              <a:rPr lang="en-US" sz="2400" b="1" dirty="0">
                <a:solidFill>
                  <a:schemeClr val="accent6"/>
                </a:solidFill>
              </a:rPr>
              <a:t>October 9-10, 2019</a:t>
            </a:r>
            <a:br>
              <a:rPr lang="en-US" sz="2400" b="1" dirty="0">
                <a:solidFill>
                  <a:schemeClr val="accent6"/>
                </a:solidFill>
              </a:rPr>
            </a:br>
            <a:br>
              <a:rPr lang="en-US" sz="1100" b="1" dirty="0">
                <a:solidFill>
                  <a:schemeClr val="tx1"/>
                </a:solidFill>
              </a:rPr>
            </a:br>
            <a:r>
              <a:rPr lang="en-US" sz="2400" b="1" dirty="0">
                <a:solidFill>
                  <a:schemeClr val="tx1"/>
                </a:solidFill>
                <a:ea typeface="+mn-ea"/>
                <a:cs typeface="+mn-cs"/>
              </a:rPr>
              <a:t>Indianapolis | IU Health Neuroscience Center</a:t>
            </a:r>
          </a:p>
        </p:txBody>
      </p:sp>
      <p:pic>
        <p:nvPicPr>
          <p:cNvPr id="3" name="Picture 2" descr="cid:e49cabfd-a8b6-424c-b87f-027ba01a6685"/>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282611" y="1830510"/>
            <a:ext cx="4072255" cy="1403350"/>
          </a:xfrm>
          <a:prstGeom prst="rect">
            <a:avLst/>
          </a:prstGeom>
          <a:noFill/>
          <a:ln>
            <a:noFill/>
          </a:ln>
        </p:spPr>
      </p:pic>
      <p:sp>
        <p:nvSpPr>
          <p:cNvPr id="6" name="Rectangle 5"/>
          <p:cNvSpPr/>
          <p:nvPr/>
        </p:nvSpPr>
        <p:spPr>
          <a:xfrm>
            <a:off x="3259015" y="3721296"/>
            <a:ext cx="6049108" cy="954107"/>
          </a:xfrm>
          <a:prstGeom prst="rect">
            <a:avLst/>
          </a:prstGeom>
        </p:spPr>
        <p:txBody>
          <a:bodyPr wrap="square">
            <a:spAutoFit/>
          </a:bodyPr>
          <a:lstStyle/>
          <a:p>
            <a:r>
              <a:rPr lang="en-US" sz="2800" b="1" dirty="0"/>
              <a:t>The 3</a:t>
            </a:r>
            <a:r>
              <a:rPr lang="en-US" sz="2800" b="1" baseline="30000" dirty="0"/>
              <a:t>rd</a:t>
            </a:r>
            <a:r>
              <a:rPr lang="en-US" sz="2800" b="1" dirty="0"/>
              <a:t> Annual RHI Brain Injury &amp; Resource Facilitation Conference</a:t>
            </a:r>
            <a:endParaRPr lang="en-US" sz="2800" dirty="0"/>
          </a:p>
        </p:txBody>
      </p:sp>
      <p:cxnSp>
        <p:nvCxnSpPr>
          <p:cNvPr id="9" name="Straight Connector 8"/>
          <p:cNvCxnSpPr/>
          <p:nvPr/>
        </p:nvCxnSpPr>
        <p:spPr>
          <a:xfrm>
            <a:off x="779585" y="1488831"/>
            <a:ext cx="10445261" cy="17584"/>
          </a:xfrm>
          <a:prstGeom prst="line">
            <a:avLst/>
          </a:prstGeom>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93784" y="679938"/>
            <a:ext cx="12191999" cy="1200329"/>
          </a:xfrm>
          <a:prstGeom prst="rect">
            <a:avLst/>
          </a:prstGeom>
          <a:noFill/>
        </p:spPr>
        <p:txBody>
          <a:bodyPr wrap="square" rtlCol="0">
            <a:spAutoFit/>
          </a:bodyPr>
          <a:lstStyle/>
          <a:p>
            <a:pPr algn="ctr"/>
            <a:r>
              <a:rPr lang="en-US" sz="7200" dirty="0">
                <a:latin typeface="Harlow Solid Italic" panose="04030604020F02020D02" pitchFamily="82" charset="0"/>
              </a:rPr>
              <a:t>Announcement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4644" y="872782"/>
            <a:ext cx="1712278" cy="60269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31" y="861059"/>
            <a:ext cx="1712278" cy="602697"/>
          </a:xfrm>
          <a:prstGeom prst="rect">
            <a:avLst/>
          </a:prstGeom>
        </p:spPr>
      </p:pic>
    </p:spTree>
    <p:extLst>
      <p:ext uri="{BB962C8B-B14F-4D97-AF65-F5344CB8AC3E}">
        <p14:creationId xmlns:p14="http://schemas.microsoft.com/office/powerpoint/2010/main" val="810051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806824"/>
          </a:xfrm>
        </p:spPr>
        <p:txBody>
          <a:bodyPr/>
          <a:lstStyle/>
          <a:p>
            <a:r>
              <a:rPr lang="en-US" dirty="0"/>
              <a:t>ACL Resource Facilitation (RF) </a:t>
            </a:r>
          </a:p>
        </p:txBody>
      </p:sp>
      <p:sp>
        <p:nvSpPr>
          <p:cNvPr id="3" name="Content Placeholder 2"/>
          <p:cNvSpPr>
            <a:spLocks noGrp="1"/>
          </p:cNvSpPr>
          <p:nvPr>
            <p:ph idx="1"/>
          </p:nvPr>
        </p:nvSpPr>
        <p:spPr>
          <a:xfrm>
            <a:off x="299192" y="914400"/>
            <a:ext cx="11538581" cy="5354594"/>
          </a:xfrm>
        </p:spPr>
        <p:txBody>
          <a:bodyPr/>
          <a:lstStyle/>
          <a:p>
            <a:r>
              <a:rPr lang="en-US" b="1" dirty="0"/>
              <a:t>RF Intake 4/10/19</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b="1" dirty="0"/>
              <a:t>Client Strengths: </a:t>
            </a:r>
            <a:r>
              <a:rPr lang="en-US" dirty="0"/>
              <a:t>dedicated, strong, good sense of humor, willing to do what is asked, reliable on the job, a people person </a:t>
            </a:r>
          </a:p>
        </p:txBody>
      </p:sp>
      <p:graphicFrame>
        <p:nvGraphicFramePr>
          <p:cNvPr id="4" name="Table 3"/>
          <p:cNvGraphicFramePr>
            <a:graphicFrameLocks noGrp="1"/>
          </p:cNvGraphicFramePr>
          <p:nvPr>
            <p:extLst>
              <p:ext uri="{D42A27DB-BD31-4B8C-83A1-F6EECF244321}">
                <p14:modId xmlns:p14="http://schemas.microsoft.com/office/powerpoint/2010/main" val="808457314"/>
              </p:ext>
            </p:extLst>
          </p:nvPr>
        </p:nvGraphicFramePr>
        <p:xfrm>
          <a:off x="732367" y="1507524"/>
          <a:ext cx="10289860" cy="3385753"/>
        </p:xfrm>
        <a:graphic>
          <a:graphicData uri="http://schemas.openxmlformats.org/drawingml/2006/table">
            <a:tbl>
              <a:tblPr firstRow="1" bandRow="1">
                <a:tableStyleId>{5C22544A-7EE6-4342-B048-85BDC9FD1C3A}</a:tableStyleId>
              </a:tblPr>
              <a:tblGrid>
                <a:gridCol w="4702295">
                  <a:extLst>
                    <a:ext uri="{9D8B030D-6E8A-4147-A177-3AD203B41FA5}">
                      <a16:colId xmlns:a16="http://schemas.microsoft.com/office/drawing/2014/main" val="20000"/>
                    </a:ext>
                  </a:extLst>
                </a:gridCol>
                <a:gridCol w="5587565">
                  <a:extLst>
                    <a:ext uri="{9D8B030D-6E8A-4147-A177-3AD203B41FA5}">
                      <a16:colId xmlns:a16="http://schemas.microsoft.com/office/drawing/2014/main" val="20001"/>
                    </a:ext>
                  </a:extLst>
                </a:gridCol>
              </a:tblGrid>
              <a:tr h="830936">
                <a:tc>
                  <a:txBody>
                    <a:bodyPr/>
                    <a:lstStyle/>
                    <a:p>
                      <a:r>
                        <a:rPr lang="en-US" dirty="0"/>
                        <a:t>Client</a:t>
                      </a:r>
                      <a:r>
                        <a:rPr lang="en-US" baseline="0" dirty="0"/>
                        <a:t> Goals</a:t>
                      </a:r>
                      <a:endParaRPr lang="en-US" dirty="0"/>
                    </a:p>
                  </a:txBody>
                  <a:tcPr/>
                </a:tc>
                <a:tc>
                  <a:txBody>
                    <a:bodyPr/>
                    <a:lstStyle/>
                    <a:p>
                      <a:r>
                        <a:rPr lang="en-US" dirty="0"/>
                        <a:t>Support Person’s Goals for Client</a:t>
                      </a:r>
                    </a:p>
                  </a:txBody>
                  <a:tcPr/>
                </a:tc>
                <a:extLst>
                  <a:ext uri="{0D108BD9-81ED-4DB2-BD59-A6C34878D82A}">
                    <a16:rowId xmlns:a16="http://schemas.microsoft.com/office/drawing/2014/main" val="10000"/>
                  </a:ext>
                </a:extLst>
              </a:tr>
              <a:tr h="607699">
                <a:tc>
                  <a:txBody>
                    <a:bodyPr/>
                    <a:lstStyle/>
                    <a:p>
                      <a:r>
                        <a:rPr lang="en-US" dirty="0"/>
                        <a:t>Return</a:t>
                      </a:r>
                      <a:r>
                        <a:rPr lang="en-US" baseline="0" dirty="0"/>
                        <a:t> to Work</a:t>
                      </a:r>
                      <a:endParaRPr lang="en-US" dirty="0"/>
                    </a:p>
                  </a:txBody>
                  <a:tcPr/>
                </a:tc>
                <a:tc>
                  <a:txBody>
                    <a:bodyPr/>
                    <a:lstStyle/>
                    <a:p>
                      <a:r>
                        <a:rPr lang="en-US" dirty="0"/>
                        <a:t>Son</a:t>
                      </a:r>
                      <a:r>
                        <a:rPr lang="en-US" baseline="0" dirty="0"/>
                        <a:t> </a:t>
                      </a:r>
                      <a:r>
                        <a:rPr lang="en-US" dirty="0"/>
                        <a:t>to be successful</a:t>
                      </a:r>
                    </a:p>
                  </a:txBody>
                  <a:tcPr/>
                </a:tc>
                <a:extLst>
                  <a:ext uri="{0D108BD9-81ED-4DB2-BD59-A6C34878D82A}">
                    <a16:rowId xmlns:a16="http://schemas.microsoft.com/office/drawing/2014/main" val="10001"/>
                  </a:ext>
                </a:extLst>
              </a:tr>
              <a:tr h="570493">
                <a:tc>
                  <a:txBody>
                    <a:bodyPr/>
                    <a:lstStyle/>
                    <a:p>
                      <a:r>
                        <a:rPr lang="en-US" dirty="0"/>
                        <a:t>Get</a:t>
                      </a:r>
                      <a:r>
                        <a:rPr lang="en-US" baseline="0" dirty="0"/>
                        <a:t> Driver’s License re-instated</a:t>
                      </a:r>
                      <a:endParaRPr lang="en-US" dirty="0"/>
                    </a:p>
                  </a:txBody>
                  <a:tcPr/>
                </a:tc>
                <a:tc>
                  <a:txBody>
                    <a:bodyPr/>
                    <a:lstStyle/>
                    <a:p>
                      <a:r>
                        <a:rPr lang="en-US" dirty="0"/>
                        <a:t>To not be an addict</a:t>
                      </a:r>
                    </a:p>
                  </a:txBody>
                  <a:tcPr/>
                </a:tc>
                <a:extLst>
                  <a:ext uri="{0D108BD9-81ED-4DB2-BD59-A6C34878D82A}">
                    <a16:rowId xmlns:a16="http://schemas.microsoft.com/office/drawing/2014/main" val="10002"/>
                  </a:ext>
                </a:extLst>
              </a:tr>
              <a:tr h="545689">
                <a:tc>
                  <a:txBody>
                    <a:bodyPr/>
                    <a:lstStyle/>
                    <a:p>
                      <a:r>
                        <a:rPr lang="en-US" dirty="0"/>
                        <a:t>Attend counseling that will help</a:t>
                      </a:r>
                    </a:p>
                  </a:txBody>
                  <a:tcPr/>
                </a:tc>
                <a:tc>
                  <a:txBody>
                    <a:bodyPr/>
                    <a:lstStyle/>
                    <a:p>
                      <a:r>
                        <a:rPr lang="en-US" dirty="0"/>
                        <a:t>To get on a good path </a:t>
                      </a:r>
                    </a:p>
                  </a:txBody>
                  <a:tcPr/>
                </a:tc>
                <a:extLst>
                  <a:ext uri="{0D108BD9-81ED-4DB2-BD59-A6C34878D82A}">
                    <a16:rowId xmlns:a16="http://schemas.microsoft.com/office/drawing/2014/main" val="10003"/>
                  </a:ext>
                </a:extLst>
              </a:tr>
              <a:tr h="830936">
                <a:tc>
                  <a:txBody>
                    <a:bodyPr/>
                    <a:lstStyle/>
                    <a:p>
                      <a:r>
                        <a:rPr lang="en-US" dirty="0"/>
                        <a:t>Learn to abstain from</a:t>
                      </a:r>
                      <a:r>
                        <a:rPr lang="en-US" baseline="0" dirty="0"/>
                        <a:t> alcohol and drugs</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640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7"/>
            <a:ext cx="10723035" cy="730624"/>
          </a:xfrm>
        </p:spPr>
        <p:txBody>
          <a:bodyPr/>
          <a:lstStyle/>
          <a:p>
            <a:r>
              <a:rPr lang="en-US" dirty="0"/>
              <a:t>Testing Completed at RF Intake</a:t>
            </a:r>
          </a:p>
        </p:txBody>
      </p:sp>
      <p:sp>
        <p:nvSpPr>
          <p:cNvPr id="3" name="Content Placeholder 2"/>
          <p:cNvSpPr>
            <a:spLocks noGrp="1"/>
          </p:cNvSpPr>
          <p:nvPr>
            <p:ph idx="1"/>
          </p:nvPr>
        </p:nvSpPr>
        <p:spPr>
          <a:xfrm>
            <a:off x="533400" y="979468"/>
            <a:ext cx="11496304" cy="5619039"/>
          </a:xfrm>
        </p:spPr>
        <p:txBody>
          <a:bodyPr/>
          <a:lstStyle/>
          <a:p>
            <a:r>
              <a:rPr lang="en-US" dirty="0"/>
              <a:t>Brief Neuropsychological testing</a:t>
            </a:r>
          </a:p>
          <a:p>
            <a:r>
              <a:rPr lang="en-US" dirty="0"/>
              <a:t>Additional Testing via </a:t>
            </a:r>
            <a:r>
              <a:rPr lang="en-US" dirty="0" err="1"/>
              <a:t>MyBrain</a:t>
            </a:r>
            <a:r>
              <a:rPr lang="en-US" baseline="30000" dirty="0"/>
              <a:t>©</a:t>
            </a:r>
            <a:r>
              <a:rPr lang="en-US" dirty="0"/>
              <a:t>                    on BEAM </a:t>
            </a:r>
          </a:p>
          <a:p>
            <a:pPr lvl="1"/>
            <a:r>
              <a:rPr lang="en-US" dirty="0"/>
              <a:t>Pain</a:t>
            </a:r>
          </a:p>
          <a:p>
            <a:pPr lvl="1"/>
            <a:r>
              <a:rPr lang="en-US" dirty="0"/>
              <a:t>Mood</a:t>
            </a:r>
          </a:p>
          <a:p>
            <a:pPr lvl="1"/>
            <a:r>
              <a:rPr lang="en-US" dirty="0"/>
              <a:t>Opioid use</a:t>
            </a:r>
          </a:p>
          <a:p>
            <a:pPr lvl="1"/>
            <a:r>
              <a:rPr lang="en-US" dirty="0"/>
              <a:t>Anger </a:t>
            </a:r>
          </a:p>
          <a:p>
            <a:pPr lvl="1"/>
            <a:r>
              <a:rPr lang="en-US" dirty="0"/>
              <a:t>Difficulties controlling mood and behavior</a:t>
            </a:r>
          </a:p>
          <a:p>
            <a:pPr lvl="1"/>
            <a:r>
              <a:rPr lang="en-US" dirty="0"/>
              <a:t>Substance use</a:t>
            </a:r>
          </a:p>
          <a:p>
            <a:pPr lvl="1"/>
            <a:r>
              <a:rPr lang="en-US" dirty="0"/>
              <a:t>Sleep </a:t>
            </a:r>
          </a:p>
          <a:p>
            <a:pPr lvl="1"/>
            <a:r>
              <a:rPr lang="en-US" dirty="0"/>
              <a:t>Cognitive Impairment</a:t>
            </a:r>
          </a:p>
          <a:p>
            <a:pPr lvl="1"/>
            <a:r>
              <a:rPr lang="en-US" dirty="0"/>
              <a:t>Level of Disability</a:t>
            </a:r>
          </a:p>
          <a:p>
            <a:pPr lvl="1"/>
            <a:r>
              <a:rPr lang="en-US" dirty="0"/>
              <a:t>Social Isolation </a:t>
            </a:r>
          </a:p>
        </p:txBody>
      </p:sp>
      <p:pic>
        <p:nvPicPr>
          <p:cNvPr id="4" name="Picture 3" descr="A screenshot of a cell phone&#10;&#10;Description automatically generated">
            <a:extLst>
              <a:ext uri="{FF2B5EF4-FFF2-40B4-BE49-F238E27FC236}">
                <a16:creationId xmlns:a16="http://schemas.microsoft.com/office/drawing/2014/main" id="{E33374DB-0792-C64E-9520-FCFF97DE4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683" b="4362"/>
          <a:stretch/>
        </p:blipFill>
        <p:spPr>
          <a:xfrm>
            <a:off x="8420774" y="941369"/>
            <a:ext cx="3034628" cy="2181984"/>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240" y="1192366"/>
            <a:ext cx="1413288" cy="1413288"/>
          </a:xfrm>
          <a:prstGeom prst="rect">
            <a:avLst/>
          </a:prstGeom>
        </p:spPr>
      </p:pic>
    </p:spTree>
    <p:extLst>
      <p:ext uri="{BB962C8B-B14F-4D97-AF65-F5344CB8AC3E}">
        <p14:creationId xmlns:p14="http://schemas.microsoft.com/office/powerpoint/2010/main" val="61383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1" y="762000"/>
            <a:ext cx="11307210" cy="5181600"/>
          </a:xfrm>
        </p:spPr>
        <p:txBody>
          <a:bodyPr/>
          <a:lstStyle/>
          <a:p>
            <a:pPr marL="0" indent="0">
              <a:buNone/>
            </a:pPr>
            <a:endParaRPr lang="en-US" sz="4400" b="1" dirty="0"/>
          </a:p>
          <a:p>
            <a:pPr marL="0" indent="0" algn="ctr">
              <a:spcBef>
                <a:spcPts val="0"/>
              </a:spcBef>
              <a:buNone/>
            </a:pPr>
            <a:r>
              <a:rPr lang="en-US" sz="7200" b="1" dirty="0">
                <a:ln w="22225">
                  <a:solidFill>
                    <a:schemeClr val="accent2"/>
                  </a:solidFill>
                  <a:prstDash val="solid"/>
                </a:ln>
                <a:solidFill>
                  <a:schemeClr val="accent2">
                    <a:lumMod val="40000"/>
                    <a:lumOff val="60000"/>
                  </a:schemeClr>
                </a:solidFill>
              </a:rPr>
              <a:t>Hospital vs ACL RF Treatment </a:t>
            </a:r>
          </a:p>
          <a:p>
            <a:pPr marL="0" indent="0" algn="ctr">
              <a:spcBef>
                <a:spcPts val="0"/>
              </a:spcBef>
              <a:buNone/>
            </a:pPr>
            <a:r>
              <a:rPr lang="en-US" sz="7200" b="1" dirty="0">
                <a:ln w="22225">
                  <a:solidFill>
                    <a:schemeClr val="accent2"/>
                  </a:solidFill>
                  <a:prstDash val="solid"/>
                </a:ln>
                <a:solidFill>
                  <a:schemeClr val="accent2">
                    <a:lumMod val="40000"/>
                    <a:lumOff val="60000"/>
                  </a:schemeClr>
                </a:solidFill>
              </a:rPr>
              <a:t>Recommendations</a:t>
            </a:r>
          </a:p>
        </p:txBody>
      </p:sp>
    </p:spTree>
    <p:extLst>
      <p:ext uri="{BB962C8B-B14F-4D97-AF65-F5344CB8AC3E}">
        <p14:creationId xmlns:p14="http://schemas.microsoft.com/office/powerpoint/2010/main" val="73386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5523956"/>
              </p:ext>
            </p:extLst>
          </p:nvPr>
        </p:nvGraphicFramePr>
        <p:xfrm>
          <a:off x="371475" y="296861"/>
          <a:ext cx="11083926" cy="6351077"/>
        </p:xfrm>
        <a:graphic>
          <a:graphicData uri="http://schemas.openxmlformats.org/drawingml/2006/table">
            <a:tbl>
              <a:tblPr firstRow="1" bandRow="1">
                <a:tableStyleId>{5C22544A-7EE6-4342-B048-85BDC9FD1C3A}</a:tableStyleId>
              </a:tblPr>
              <a:tblGrid>
                <a:gridCol w="5541963">
                  <a:extLst>
                    <a:ext uri="{9D8B030D-6E8A-4147-A177-3AD203B41FA5}">
                      <a16:colId xmlns:a16="http://schemas.microsoft.com/office/drawing/2014/main" val="20000"/>
                    </a:ext>
                  </a:extLst>
                </a:gridCol>
                <a:gridCol w="5541963">
                  <a:extLst>
                    <a:ext uri="{9D8B030D-6E8A-4147-A177-3AD203B41FA5}">
                      <a16:colId xmlns:a16="http://schemas.microsoft.com/office/drawing/2014/main" val="20001"/>
                    </a:ext>
                  </a:extLst>
                </a:gridCol>
              </a:tblGrid>
              <a:tr h="870570">
                <a:tc>
                  <a:txBody>
                    <a:bodyPr/>
                    <a:lstStyle/>
                    <a:p>
                      <a:r>
                        <a:rPr lang="en-US" dirty="0"/>
                        <a:t>Recommendations</a:t>
                      </a:r>
                      <a:r>
                        <a:rPr lang="en-US" baseline="0" dirty="0"/>
                        <a:t> – Methodist Hospital Discharge (3/12/19)</a:t>
                      </a:r>
                      <a:endParaRPr lang="en-US" dirty="0"/>
                    </a:p>
                  </a:txBody>
                  <a:tcPr/>
                </a:tc>
                <a:tc>
                  <a:txBody>
                    <a:bodyPr/>
                    <a:lstStyle/>
                    <a:p>
                      <a:r>
                        <a:rPr lang="en-US" dirty="0"/>
                        <a:t>Recommendations</a:t>
                      </a:r>
                      <a:r>
                        <a:rPr lang="en-US" baseline="0" dirty="0"/>
                        <a:t> Made by ACL RF Team </a:t>
                      </a:r>
                      <a:endParaRPr lang="en-US" dirty="0"/>
                    </a:p>
                  </a:txBody>
                  <a:tcPr/>
                </a:tc>
                <a:extLst>
                  <a:ext uri="{0D108BD9-81ED-4DB2-BD59-A6C34878D82A}">
                    <a16:rowId xmlns:a16="http://schemas.microsoft.com/office/drawing/2014/main" val="10000"/>
                  </a:ext>
                </a:extLst>
              </a:tr>
              <a:tr h="870570">
                <a:tc>
                  <a:txBody>
                    <a:bodyPr/>
                    <a:lstStyle/>
                    <a:p>
                      <a:r>
                        <a:rPr lang="en-US" dirty="0"/>
                        <a:t>Admission to Community</a:t>
                      </a:r>
                      <a:r>
                        <a:rPr lang="en-US" baseline="0" dirty="0"/>
                        <a:t> Hospital North Behavioral Health (3/12/19 to 3/14/19)</a:t>
                      </a:r>
                      <a:endParaRPr lang="en-US" dirty="0"/>
                    </a:p>
                  </a:txBody>
                  <a:tcPr/>
                </a:tc>
                <a:tc>
                  <a:txBody>
                    <a:bodyPr/>
                    <a:lstStyle/>
                    <a:p>
                      <a:r>
                        <a:rPr lang="en-US" dirty="0"/>
                        <a:t>Risk Stratification</a:t>
                      </a:r>
                      <a:r>
                        <a:rPr lang="en-US" baseline="0" dirty="0"/>
                        <a:t> Results: High Risk</a:t>
                      </a:r>
                      <a:endParaRPr lang="en-US" dirty="0"/>
                    </a:p>
                  </a:txBody>
                  <a:tcPr/>
                </a:tc>
                <a:extLst>
                  <a:ext uri="{0D108BD9-81ED-4DB2-BD59-A6C34878D82A}">
                    <a16:rowId xmlns:a16="http://schemas.microsoft.com/office/drawing/2014/main" val="10001"/>
                  </a:ext>
                </a:extLst>
              </a:tr>
              <a:tr h="870570">
                <a:tc>
                  <a:txBody>
                    <a:bodyPr/>
                    <a:lstStyle/>
                    <a:p>
                      <a:r>
                        <a:rPr lang="en-US" dirty="0"/>
                        <a:t>Physical Therapy 2 times a week </a:t>
                      </a:r>
                    </a:p>
                  </a:txBody>
                  <a:tcPr/>
                </a:tc>
                <a:tc>
                  <a:txBody>
                    <a:bodyPr/>
                    <a:lstStyle/>
                    <a:p>
                      <a:r>
                        <a:rPr lang="en-US" dirty="0"/>
                        <a:t>RF</a:t>
                      </a:r>
                      <a:r>
                        <a:rPr lang="en-US" baseline="0" dirty="0"/>
                        <a:t> contact and team case conferences at a minimum of every 2 weeks</a:t>
                      </a:r>
                      <a:endParaRPr lang="en-US" dirty="0"/>
                    </a:p>
                  </a:txBody>
                  <a:tcPr/>
                </a:tc>
                <a:extLst>
                  <a:ext uri="{0D108BD9-81ED-4DB2-BD59-A6C34878D82A}">
                    <a16:rowId xmlns:a16="http://schemas.microsoft.com/office/drawing/2014/main" val="10002"/>
                  </a:ext>
                </a:extLst>
              </a:tr>
              <a:tr h="870570">
                <a:tc>
                  <a:txBody>
                    <a:bodyPr/>
                    <a:lstStyle/>
                    <a:p>
                      <a:r>
                        <a:rPr lang="en-US" dirty="0"/>
                        <a:t>Follow up with Primary Care Physician (PCP)</a:t>
                      </a:r>
                    </a:p>
                  </a:txBody>
                  <a:tcPr/>
                </a:tc>
                <a:tc>
                  <a:txBody>
                    <a:bodyPr/>
                    <a:lstStyle/>
                    <a:p>
                      <a:r>
                        <a:rPr lang="en-US" dirty="0"/>
                        <a:t>Follow up with PCP</a:t>
                      </a:r>
                      <a:r>
                        <a:rPr lang="en-US" baseline="0" dirty="0"/>
                        <a:t> </a:t>
                      </a:r>
                      <a:endParaRPr lang="en-US" dirty="0"/>
                    </a:p>
                  </a:txBody>
                  <a:tcPr/>
                </a:tc>
                <a:extLst>
                  <a:ext uri="{0D108BD9-81ED-4DB2-BD59-A6C34878D82A}">
                    <a16:rowId xmlns:a16="http://schemas.microsoft.com/office/drawing/2014/main" val="10003"/>
                  </a:ext>
                </a:extLst>
              </a:tr>
              <a:tr h="870570">
                <a:tc>
                  <a:txBody>
                    <a:bodyPr/>
                    <a:lstStyle/>
                    <a:p>
                      <a:r>
                        <a:rPr lang="en-US" dirty="0"/>
                        <a:t>Follow up with Orthopedic</a:t>
                      </a:r>
                      <a:r>
                        <a:rPr lang="en-US" baseline="0" dirty="0"/>
                        <a:t> Physician</a:t>
                      </a:r>
                      <a:endParaRPr lang="en-US" dirty="0"/>
                    </a:p>
                  </a:txBody>
                  <a:tcPr/>
                </a:tc>
                <a:tc>
                  <a:txBody>
                    <a:bodyPr/>
                    <a:lstStyle/>
                    <a:p>
                      <a:r>
                        <a:rPr lang="en-US" dirty="0"/>
                        <a:t>Consultation</a:t>
                      </a:r>
                      <a:r>
                        <a:rPr lang="en-US" baseline="0" dirty="0"/>
                        <a:t> with Psychiatry, mental health care, ongoing counseling</a:t>
                      </a:r>
                      <a:endParaRPr lang="en-US" dirty="0"/>
                    </a:p>
                  </a:txBody>
                  <a:tcPr/>
                </a:tc>
                <a:extLst>
                  <a:ext uri="{0D108BD9-81ED-4DB2-BD59-A6C34878D82A}">
                    <a16:rowId xmlns:a16="http://schemas.microsoft.com/office/drawing/2014/main" val="10004"/>
                  </a:ext>
                </a:extLst>
              </a:tr>
              <a:tr h="1127657">
                <a:tc>
                  <a:txBody>
                    <a:bodyPr/>
                    <a:lstStyle/>
                    <a:p>
                      <a:r>
                        <a:rPr lang="en-US" dirty="0"/>
                        <a:t>Follow up with Spinal Surgery</a:t>
                      </a:r>
                      <a:r>
                        <a:rPr lang="en-US" baseline="0" dirty="0"/>
                        <a:t> Physician</a:t>
                      </a:r>
                      <a:endParaRPr lang="en-US" dirty="0"/>
                    </a:p>
                  </a:txBody>
                  <a:tcPr/>
                </a:tc>
                <a:tc>
                  <a:txBody>
                    <a:bodyPr/>
                    <a:lstStyle/>
                    <a:p>
                      <a:r>
                        <a:rPr lang="en-US" dirty="0"/>
                        <a:t>Neuropsychological</a:t>
                      </a:r>
                      <a:r>
                        <a:rPr lang="en-US" baseline="0" dirty="0"/>
                        <a:t> Evaluation, Brain Injury Therapies, Brain Injury Coping Skills Group, Post-Concussion Group</a:t>
                      </a:r>
                      <a:endParaRPr lang="en-US" dirty="0"/>
                    </a:p>
                  </a:txBody>
                  <a:tcPr/>
                </a:tc>
                <a:extLst>
                  <a:ext uri="{0D108BD9-81ED-4DB2-BD59-A6C34878D82A}">
                    <a16:rowId xmlns:a16="http://schemas.microsoft.com/office/drawing/2014/main" val="10005"/>
                  </a:ext>
                </a:extLst>
              </a:tr>
              <a:tr h="870570">
                <a:tc>
                  <a:txBody>
                    <a:bodyPr/>
                    <a:lstStyle/>
                    <a:p>
                      <a:r>
                        <a:rPr lang="en-US" dirty="0"/>
                        <a:t>Referral to Pain Management Physician</a:t>
                      </a:r>
                    </a:p>
                  </a:txBody>
                  <a:tcPr/>
                </a:tc>
                <a:tc>
                  <a:txBody>
                    <a:bodyPr/>
                    <a:lstStyle/>
                    <a:p>
                      <a:r>
                        <a:rPr lang="en-US" dirty="0"/>
                        <a:t>Follow up</a:t>
                      </a:r>
                      <a:r>
                        <a:rPr lang="en-US" baseline="0" dirty="0"/>
                        <a:t> w/Pain Management Specialist</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7479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2827949"/>
              </p:ext>
            </p:extLst>
          </p:nvPr>
        </p:nvGraphicFramePr>
        <p:xfrm>
          <a:off x="444842" y="301944"/>
          <a:ext cx="11010558" cy="5237844"/>
        </p:xfrm>
        <a:graphic>
          <a:graphicData uri="http://schemas.openxmlformats.org/drawingml/2006/table">
            <a:tbl>
              <a:tblPr firstRow="1" bandRow="1">
                <a:tableStyleId>{5C22544A-7EE6-4342-B048-85BDC9FD1C3A}</a:tableStyleId>
              </a:tblPr>
              <a:tblGrid>
                <a:gridCol w="4260508">
                  <a:extLst>
                    <a:ext uri="{9D8B030D-6E8A-4147-A177-3AD203B41FA5}">
                      <a16:colId xmlns:a16="http://schemas.microsoft.com/office/drawing/2014/main" val="20000"/>
                    </a:ext>
                  </a:extLst>
                </a:gridCol>
                <a:gridCol w="6750050">
                  <a:extLst>
                    <a:ext uri="{9D8B030D-6E8A-4147-A177-3AD203B41FA5}">
                      <a16:colId xmlns:a16="http://schemas.microsoft.com/office/drawing/2014/main" val="20001"/>
                    </a:ext>
                  </a:extLst>
                </a:gridCol>
              </a:tblGrid>
              <a:tr h="796338">
                <a:tc>
                  <a:txBody>
                    <a:bodyPr/>
                    <a:lstStyle/>
                    <a:p>
                      <a:pPr>
                        <a:spcBef>
                          <a:spcPts val="600"/>
                        </a:spcBef>
                      </a:pPr>
                      <a:r>
                        <a:rPr lang="en-US" dirty="0"/>
                        <a:t>Hospital</a:t>
                      </a:r>
                      <a:r>
                        <a:rPr lang="en-US" baseline="0" dirty="0"/>
                        <a:t> Recommendations Continued</a:t>
                      </a:r>
                      <a:endParaRPr lang="en-US" dirty="0"/>
                    </a:p>
                  </a:txBody>
                  <a:tcPr/>
                </a:tc>
                <a:tc>
                  <a:txBody>
                    <a:bodyPr/>
                    <a:lstStyle/>
                    <a:p>
                      <a:r>
                        <a:rPr lang="en-US" dirty="0"/>
                        <a:t>ACL RF Facilitated Recommendations</a:t>
                      </a:r>
                      <a:r>
                        <a:rPr lang="en-US" baseline="0" dirty="0"/>
                        <a:t>  - continued </a:t>
                      </a:r>
                      <a:endParaRPr lang="en-US" dirty="0"/>
                    </a:p>
                  </a:txBody>
                  <a:tcPr/>
                </a:tc>
                <a:extLst>
                  <a:ext uri="{0D108BD9-81ED-4DB2-BD59-A6C34878D82A}">
                    <a16:rowId xmlns:a16="http://schemas.microsoft.com/office/drawing/2014/main" val="10000"/>
                  </a:ext>
                </a:extLst>
              </a:tr>
              <a:tr h="635268">
                <a:tc>
                  <a:txBody>
                    <a:bodyPr/>
                    <a:lstStyle/>
                    <a:p>
                      <a:endParaRPr lang="en-US" dirty="0"/>
                    </a:p>
                  </a:txBody>
                  <a:tcPr/>
                </a:tc>
                <a:tc>
                  <a:txBody>
                    <a:bodyPr/>
                    <a:lstStyle/>
                    <a:p>
                      <a:r>
                        <a:rPr lang="en-US" dirty="0"/>
                        <a:t>Addiction</a:t>
                      </a:r>
                      <a:r>
                        <a:rPr lang="en-US" baseline="0" dirty="0"/>
                        <a:t> Services Follow-up</a:t>
                      </a:r>
                      <a:endParaRPr lang="en-US" dirty="0"/>
                    </a:p>
                  </a:txBody>
                  <a:tcPr/>
                </a:tc>
                <a:extLst>
                  <a:ext uri="{0D108BD9-81ED-4DB2-BD59-A6C34878D82A}">
                    <a16:rowId xmlns:a16="http://schemas.microsoft.com/office/drawing/2014/main" val="10001"/>
                  </a:ext>
                </a:extLst>
              </a:tr>
              <a:tr h="647700">
                <a:tc>
                  <a:txBody>
                    <a:bodyPr/>
                    <a:lstStyle/>
                    <a:p>
                      <a:endParaRPr lang="en-US" dirty="0"/>
                    </a:p>
                  </a:txBody>
                  <a:tcPr/>
                </a:tc>
                <a:tc>
                  <a:txBody>
                    <a:bodyPr/>
                    <a:lstStyle/>
                    <a:p>
                      <a:r>
                        <a:rPr lang="en-US" dirty="0"/>
                        <a:t>Functional Capacity</a:t>
                      </a:r>
                      <a:r>
                        <a:rPr lang="en-US" baseline="0" dirty="0"/>
                        <a:t> Evaluation </a:t>
                      </a:r>
                      <a:endParaRPr lang="en-US" dirty="0"/>
                    </a:p>
                  </a:txBody>
                  <a:tcPr/>
                </a:tc>
                <a:extLst>
                  <a:ext uri="{0D108BD9-81ED-4DB2-BD59-A6C34878D82A}">
                    <a16:rowId xmlns:a16="http://schemas.microsoft.com/office/drawing/2014/main" val="10002"/>
                  </a:ext>
                </a:extLst>
              </a:tr>
              <a:tr h="609600">
                <a:tc>
                  <a:txBody>
                    <a:bodyPr/>
                    <a:lstStyle/>
                    <a:p>
                      <a:endParaRPr lang="en-US" dirty="0"/>
                    </a:p>
                  </a:txBody>
                  <a:tcPr/>
                </a:tc>
                <a:tc>
                  <a:txBody>
                    <a:bodyPr/>
                    <a:lstStyle/>
                    <a:p>
                      <a:r>
                        <a:rPr lang="en-US" dirty="0"/>
                        <a:t>Referral</a:t>
                      </a:r>
                      <a:r>
                        <a:rPr lang="en-US" baseline="0" dirty="0"/>
                        <a:t> to Vocational Rehabilitation </a:t>
                      </a:r>
                      <a:endParaRPr lang="en-US" dirty="0"/>
                    </a:p>
                  </a:txBody>
                  <a:tcPr/>
                </a:tc>
                <a:extLst>
                  <a:ext uri="{0D108BD9-81ED-4DB2-BD59-A6C34878D82A}">
                    <a16:rowId xmlns:a16="http://schemas.microsoft.com/office/drawing/2014/main" val="10003"/>
                  </a:ext>
                </a:extLst>
              </a:tr>
              <a:tr h="533400">
                <a:tc>
                  <a:txBody>
                    <a:bodyPr/>
                    <a:lstStyle/>
                    <a:p>
                      <a:endParaRPr lang="en-US" dirty="0"/>
                    </a:p>
                  </a:txBody>
                  <a:tcPr/>
                </a:tc>
                <a:tc>
                  <a:txBody>
                    <a:bodyPr/>
                    <a:lstStyle/>
                    <a:p>
                      <a:r>
                        <a:rPr lang="en-US" dirty="0"/>
                        <a:t>Explore</a:t>
                      </a:r>
                      <a:r>
                        <a:rPr lang="en-US" baseline="0" dirty="0"/>
                        <a:t>  Transportation Alternatives</a:t>
                      </a:r>
                      <a:endParaRPr lang="en-US" dirty="0"/>
                    </a:p>
                  </a:txBody>
                  <a:tcPr/>
                </a:tc>
                <a:extLst>
                  <a:ext uri="{0D108BD9-81ED-4DB2-BD59-A6C34878D82A}">
                    <a16:rowId xmlns:a16="http://schemas.microsoft.com/office/drawing/2014/main" val="10004"/>
                  </a:ext>
                </a:extLst>
              </a:tr>
              <a:tr h="609600">
                <a:tc>
                  <a:txBody>
                    <a:bodyPr/>
                    <a:lstStyle/>
                    <a:p>
                      <a:endParaRPr lang="en-US" dirty="0"/>
                    </a:p>
                  </a:txBody>
                  <a:tcPr/>
                </a:tc>
                <a:tc>
                  <a:txBody>
                    <a:bodyPr/>
                    <a:lstStyle/>
                    <a:p>
                      <a:r>
                        <a:rPr lang="en-US" dirty="0"/>
                        <a:t>Explore Recreation/leisure</a:t>
                      </a:r>
                      <a:r>
                        <a:rPr lang="en-US" baseline="0" dirty="0"/>
                        <a:t> Options</a:t>
                      </a:r>
                      <a:endParaRPr lang="en-US" dirty="0"/>
                    </a:p>
                  </a:txBody>
                  <a:tcPr/>
                </a:tc>
                <a:extLst>
                  <a:ext uri="{0D108BD9-81ED-4DB2-BD59-A6C34878D82A}">
                    <a16:rowId xmlns:a16="http://schemas.microsoft.com/office/drawing/2014/main" val="10005"/>
                  </a:ext>
                </a:extLst>
              </a:tr>
              <a:tr h="609600">
                <a:tc>
                  <a:txBody>
                    <a:bodyPr/>
                    <a:lstStyle/>
                    <a:p>
                      <a:endParaRPr lang="en-US" dirty="0"/>
                    </a:p>
                  </a:txBody>
                  <a:tcPr/>
                </a:tc>
                <a:tc>
                  <a:txBody>
                    <a:bodyPr/>
                    <a:lstStyle/>
                    <a:p>
                      <a:r>
                        <a:rPr lang="en-US" dirty="0"/>
                        <a:t>Attend</a:t>
                      </a:r>
                      <a:r>
                        <a:rPr lang="en-US" baseline="0" dirty="0"/>
                        <a:t> Brain Injury Support Group</a:t>
                      </a:r>
                      <a:endParaRPr lang="en-US" dirty="0"/>
                    </a:p>
                  </a:txBody>
                  <a:tcPr/>
                </a:tc>
                <a:extLst>
                  <a:ext uri="{0D108BD9-81ED-4DB2-BD59-A6C34878D82A}">
                    <a16:rowId xmlns:a16="http://schemas.microsoft.com/office/drawing/2014/main" val="10006"/>
                  </a:ext>
                </a:extLst>
              </a:tr>
              <a:tr h="796338">
                <a:tc>
                  <a:txBody>
                    <a:bodyPr/>
                    <a:lstStyle/>
                    <a:p>
                      <a:endParaRPr lang="en-US" dirty="0"/>
                    </a:p>
                  </a:txBody>
                  <a:tcPr/>
                </a:tc>
                <a:tc>
                  <a:txBody>
                    <a:bodyPr/>
                    <a:lstStyle/>
                    <a:p>
                      <a:r>
                        <a:rPr lang="en-US" dirty="0"/>
                        <a:t>RF Team</a:t>
                      </a:r>
                      <a:r>
                        <a:rPr lang="en-US" baseline="0" dirty="0"/>
                        <a:t> to offer BI Education to Partners in Correctional System: Prosecutor, Parole Officer, etc. </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72605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8387124"/>
              </p:ext>
            </p:extLst>
          </p:nvPr>
        </p:nvGraphicFramePr>
        <p:xfrm>
          <a:off x="271849" y="190499"/>
          <a:ext cx="11282406" cy="6207706"/>
        </p:xfrm>
        <a:graphic>
          <a:graphicData uri="http://schemas.openxmlformats.org/drawingml/2006/table">
            <a:tbl>
              <a:tblPr firstRow="1" bandRow="1">
                <a:tableStyleId>{5C22544A-7EE6-4342-B048-85BDC9FD1C3A}</a:tableStyleId>
              </a:tblPr>
              <a:tblGrid>
                <a:gridCol w="4109651">
                  <a:extLst>
                    <a:ext uri="{9D8B030D-6E8A-4147-A177-3AD203B41FA5}">
                      <a16:colId xmlns:a16="http://schemas.microsoft.com/office/drawing/2014/main" val="20000"/>
                    </a:ext>
                  </a:extLst>
                </a:gridCol>
                <a:gridCol w="7172755">
                  <a:extLst>
                    <a:ext uri="{9D8B030D-6E8A-4147-A177-3AD203B41FA5}">
                      <a16:colId xmlns:a16="http://schemas.microsoft.com/office/drawing/2014/main" val="20001"/>
                    </a:ext>
                  </a:extLst>
                </a:gridCol>
              </a:tblGrid>
              <a:tr h="876301">
                <a:tc>
                  <a:txBody>
                    <a:bodyPr/>
                    <a:lstStyle/>
                    <a:p>
                      <a:r>
                        <a:rPr lang="en-US" dirty="0"/>
                        <a:t>Hospital Recommendations </a:t>
                      </a:r>
                    </a:p>
                  </a:txBody>
                  <a:tcPr/>
                </a:tc>
                <a:tc>
                  <a:txBody>
                    <a:bodyPr/>
                    <a:lstStyle/>
                    <a:p>
                      <a:pPr>
                        <a:spcBef>
                          <a:spcPts val="0"/>
                        </a:spcBef>
                        <a:spcAft>
                          <a:spcPts val="0"/>
                        </a:spcAft>
                      </a:pPr>
                      <a:r>
                        <a:rPr lang="en-US" dirty="0"/>
                        <a:t>ACL RF Facilitated</a:t>
                      </a:r>
                      <a:r>
                        <a:rPr lang="en-US" baseline="0" dirty="0"/>
                        <a:t> </a:t>
                      </a:r>
                      <a:r>
                        <a:rPr lang="en-US" dirty="0"/>
                        <a:t>Recommendations</a:t>
                      </a:r>
                      <a:r>
                        <a:rPr lang="en-US" baseline="0" dirty="0"/>
                        <a:t>  - continued </a:t>
                      </a:r>
                    </a:p>
                    <a:p>
                      <a:pPr>
                        <a:spcBef>
                          <a:spcPts val="0"/>
                        </a:spcBef>
                        <a:spcAft>
                          <a:spcPts val="0"/>
                        </a:spcAft>
                      </a:pPr>
                      <a:r>
                        <a:rPr lang="en-US" baseline="0" dirty="0"/>
                        <a:t>Sur</a:t>
                      </a:r>
                      <a:r>
                        <a:rPr lang="en-US" dirty="0"/>
                        <a:t>veillance</a:t>
                      </a:r>
                      <a:r>
                        <a:rPr lang="en-US" baseline="0" dirty="0"/>
                        <a:t> and Ongoing Assessments via BEAM </a:t>
                      </a:r>
                      <a:r>
                        <a:rPr lang="en-US" dirty="0" err="1"/>
                        <a:t>MyBrain</a:t>
                      </a:r>
                      <a:r>
                        <a:rPr lang="en-US" baseline="30000" dirty="0"/>
                        <a:t>©  </a:t>
                      </a:r>
                      <a:endParaRPr lang="en-US" dirty="0"/>
                    </a:p>
                    <a:p>
                      <a:pPr>
                        <a:spcBef>
                          <a:spcPts val="0"/>
                        </a:spcBef>
                        <a:spcAft>
                          <a:spcPts val="0"/>
                        </a:spcAft>
                      </a:pPr>
                      <a:endParaRPr lang="en-US" dirty="0"/>
                    </a:p>
                  </a:txBody>
                  <a:tcPr/>
                </a:tc>
                <a:extLst>
                  <a:ext uri="{0D108BD9-81ED-4DB2-BD59-A6C34878D82A}">
                    <a16:rowId xmlns:a16="http://schemas.microsoft.com/office/drawing/2014/main" val="10000"/>
                  </a:ext>
                </a:extLst>
              </a:tr>
              <a:tr h="1500172">
                <a:tc>
                  <a:txBody>
                    <a:bodyPr/>
                    <a:lstStyle/>
                    <a:p>
                      <a:pPr marL="285750" indent="-285750">
                        <a:buFont typeface="Arial" panose="020B0604020202020204" pitchFamily="34" charset="0"/>
                        <a:buChar char="•"/>
                      </a:pPr>
                      <a:endParaRPr lang="en-US" dirty="0"/>
                    </a:p>
                  </a:txBody>
                  <a:tcPr/>
                </a:tc>
                <a:tc>
                  <a:txBody>
                    <a:bodyPr/>
                    <a:lstStyle/>
                    <a:p>
                      <a:r>
                        <a:rPr lang="en-US" dirty="0"/>
                        <a:t> Monitoring</a:t>
                      </a:r>
                      <a:r>
                        <a:rPr lang="en-US" baseline="0" dirty="0"/>
                        <a:t> client every </a:t>
                      </a:r>
                      <a:r>
                        <a:rPr lang="en-US" dirty="0"/>
                        <a:t>2 weeks</a:t>
                      </a:r>
                      <a:r>
                        <a:rPr lang="en-US" baseline="0" dirty="0"/>
                        <a:t> (assessments on Kindle):</a:t>
                      </a:r>
                    </a:p>
                    <a:p>
                      <a:pPr marL="285750" indent="-285750">
                        <a:buFont typeface="Arial" panose="020B0604020202020204" pitchFamily="34" charset="0"/>
                        <a:buChar char="•"/>
                      </a:pPr>
                      <a:r>
                        <a:rPr lang="en-US" baseline="0" dirty="0"/>
                        <a:t>Pain</a:t>
                      </a:r>
                    </a:p>
                    <a:p>
                      <a:pPr marL="285750" indent="-285750">
                        <a:buFont typeface="Arial" panose="020B0604020202020204" pitchFamily="34" charset="0"/>
                        <a:buChar char="•"/>
                      </a:pPr>
                      <a:r>
                        <a:rPr lang="en-US" baseline="0" dirty="0"/>
                        <a:t>Mood</a:t>
                      </a:r>
                    </a:p>
                    <a:p>
                      <a:pPr marL="285750" indent="-285750">
                        <a:buFont typeface="Arial" panose="020B0604020202020204" pitchFamily="34" charset="0"/>
                        <a:buChar char="•"/>
                      </a:pPr>
                      <a:r>
                        <a:rPr lang="en-US" baseline="0" dirty="0"/>
                        <a:t>Substance Use</a:t>
                      </a:r>
                    </a:p>
                    <a:p>
                      <a:pPr marL="285750" indent="-285750">
                        <a:buFont typeface="Arial" panose="020B0604020202020204" pitchFamily="34" charset="0"/>
                        <a:buChar char="•"/>
                      </a:pPr>
                      <a:r>
                        <a:rPr lang="en-US" baseline="0" dirty="0"/>
                        <a:t>Self-efficacy for managing emotions</a:t>
                      </a:r>
                      <a:endParaRPr lang="en-US" dirty="0"/>
                    </a:p>
                  </a:txBody>
                  <a:tcPr/>
                </a:tc>
                <a:extLst>
                  <a:ext uri="{0D108BD9-81ED-4DB2-BD59-A6C34878D82A}">
                    <a16:rowId xmlns:a16="http://schemas.microsoft.com/office/drawing/2014/main" val="10001"/>
                  </a:ext>
                </a:extLst>
              </a:tr>
              <a:tr h="1781454">
                <a:tc>
                  <a:txBody>
                    <a:bodyPr/>
                    <a:lstStyle/>
                    <a:p>
                      <a:pPr marL="285750" indent="-285750">
                        <a:buFont typeface="Arial" panose="020B0604020202020204" pitchFamily="34" charset="0"/>
                        <a:buChar char="•"/>
                      </a:pPr>
                      <a:endParaRPr lang="en-US" dirty="0"/>
                    </a:p>
                  </a:txBody>
                  <a:tcPr/>
                </a:tc>
                <a:tc>
                  <a:txBody>
                    <a:bodyPr/>
                    <a:lstStyle/>
                    <a:p>
                      <a:r>
                        <a:rPr lang="en-US" dirty="0"/>
                        <a:t>Monthly monitoring</a:t>
                      </a:r>
                      <a:r>
                        <a:rPr lang="en-US" baseline="0" dirty="0"/>
                        <a:t> (assessments on Kindle):</a:t>
                      </a:r>
                      <a:endParaRPr lang="en-US" dirty="0"/>
                    </a:p>
                    <a:p>
                      <a:pPr marL="285750" indent="-285750">
                        <a:buFont typeface="Arial" panose="020B0604020202020204" pitchFamily="34" charset="0"/>
                        <a:buChar char="•"/>
                      </a:pPr>
                      <a:r>
                        <a:rPr lang="en-US" dirty="0"/>
                        <a:t>Opioid</a:t>
                      </a:r>
                      <a:r>
                        <a:rPr lang="en-US" baseline="0" dirty="0"/>
                        <a:t> use</a:t>
                      </a:r>
                    </a:p>
                    <a:p>
                      <a:pPr marL="285750" indent="-285750">
                        <a:buFont typeface="Arial" panose="020B0604020202020204" pitchFamily="34" charset="0"/>
                        <a:buChar char="•"/>
                      </a:pPr>
                      <a:r>
                        <a:rPr lang="en-US" baseline="0" dirty="0"/>
                        <a:t>Anger</a:t>
                      </a:r>
                    </a:p>
                    <a:p>
                      <a:pPr marL="285750" indent="-285750">
                        <a:buFont typeface="Arial" panose="020B0604020202020204" pitchFamily="34" charset="0"/>
                        <a:buChar char="•"/>
                      </a:pPr>
                      <a:r>
                        <a:rPr lang="en-US" baseline="0" dirty="0"/>
                        <a:t>Cognitive impairment</a:t>
                      </a:r>
                    </a:p>
                    <a:p>
                      <a:pPr marL="285750" indent="-285750">
                        <a:buFont typeface="Arial" panose="020B0604020202020204" pitchFamily="34" charset="0"/>
                        <a:buChar char="•"/>
                      </a:pPr>
                      <a:r>
                        <a:rPr lang="en-US" baseline="0" dirty="0"/>
                        <a:t>Level of disability</a:t>
                      </a:r>
                    </a:p>
                    <a:p>
                      <a:pPr marL="285750" indent="-285750">
                        <a:buFont typeface="Arial" panose="020B0604020202020204" pitchFamily="34" charset="0"/>
                        <a:buChar char="•"/>
                      </a:pPr>
                      <a:r>
                        <a:rPr lang="en-US" baseline="0" dirty="0"/>
                        <a:t>Social isolation</a:t>
                      </a:r>
                      <a:endParaRPr lang="en-US" dirty="0"/>
                    </a:p>
                  </a:txBody>
                  <a:tcPr/>
                </a:tc>
                <a:extLst>
                  <a:ext uri="{0D108BD9-81ED-4DB2-BD59-A6C34878D82A}">
                    <a16:rowId xmlns:a16="http://schemas.microsoft.com/office/drawing/2014/main" val="10002"/>
                  </a:ext>
                </a:extLst>
              </a:tr>
              <a:tr h="178145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Intervention</a:t>
                      </a:r>
                      <a:r>
                        <a:rPr lang="en-US" baseline="0" dirty="0"/>
                        <a:t> Strategies delivered on Kindle– scheduled &amp; on demand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Clear Picture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HALT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New 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Mindfulness for Anxiety and Stress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Mindfulness for Depression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MyBRAIN Now</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307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883024"/>
          </a:xfrm>
        </p:spPr>
        <p:txBody>
          <a:bodyPr/>
          <a:lstStyle/>
          <a:p>
            <a:r>
              <a:rPr lang="en-US" dirty="0"/>
              <a:t>Summary</a:t>
            </a:r>
          </a:p>
        </p:txBody>
      </p:sp>
      <p:sp>
        <p:nvSpPr>
          <p:cNvPr id="3" name="Content Placeholder 2"/>
          <p:cNvSpPr>
            <a:spLocks noGrp="1"/>
          </p:cNvSpPr>
          <p:nvPr>
            <p:ph idx="1"/>
          </p:nvPr>
        </p:nvSpPr>
        <p:spPr>
          <a:xfrm>
            <a:off x="247651" y="1238250"/>
            <a:ext cx="11207754" cy="4705351"/>
          </a:xfrm>
        </p:spPr>
        <p:txBody>
          <a:bodyPr/>
          <a:lstStyle/>
          <a:p>
            <a:pPr marL="0" indent="0">
              <a:buNone/>
            </a:pPr>
            <a:r>
              <a:rPr lang="en-US" b="1" dirty="0"/>
              <a:t>TBI is a risk factor for substance abuse, involvement with criminal justice system and subsequent TBI or ABI, among other things….</a:t>
            </a:r>
          </a:p>
          <a:p>
            <a:pPr marL="0" indent="0">
              <a:buNone/>
            </a:pPr>
            <a:endParaRPr lang="en-US" b="1" dirty="0"/>
          </a:p>
          <a:p>
            <a:pPr marL="0" indent="0">
              <a:buNone/>
            </a:pPr>
            <a:r>
              <a:rPr lang="en-US" b="1" dirty="0"/>
              <a:t>Management of TBI from only one silo (e.g., health care, mental health and substance abuse, vocational, etc. .) is ineffective. </a:t>
            </a:r>
          </a:p>
          <a:p>
            <a:pPr marL="0" indent="0">
              <a:buNone/>
            </a:pPr>
            <a:endParaRPr lang="en-US" b="1" dirty="0"/>
          </a:p>
          <a:p>
            <a:pPr marL="0" indent="0">
              <a:buNone/>
            </a:pPr>
            <a:r>
              <a:rPr lang="en-US" b="1" dirty="0"/>
              <a:t>The human, social, and financial consequences are much more expensive than what TBI specific </a:t>
            </a:r>
            <a:r>
              <a:rPr lang="en-US" sz="3200" b="1" dirty="0"/>
              <a:t>proactive</a:t>
            </a:r>
            <a:r>
              <a:rPr lang="en-US" b="1" dirty="0"/>
              <a:t> management would be. </a:t>
            </a:r>
          </a:p>
        </p:txBody>
      </p:sp>
    </p:spTree>
    <p:extLst>
      <p:ext uri="{BB962C8B-B14F-4D97-AF65-F5344CB8AC3E}">
        <p14:creationId xmlns:p14="http://schemas.microsoft.com/office/powerpoint/2010/main" val="92946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85725"/>
            <a:ext cx="12192000" cy="5753100"/>
          </a:xfrm>
        </p:spPr>
        <p:txBody>
          <a:bodyPr anchor="ctr"/>
          <a:lstStyle/>
          <a:p>
            <a:r>
              <a:rPr lang="en-US" sz="3600" b="1" dirty="0"/>
              <a:t>Task Force Updates</a:t>
            </a:r>
            <a:br>
              <a:rPr lang="en-US" sz="3600" b="1" dirty="0"/>
            </a:br>
            <a:br>
              <a:rPr lang="en-US" sz="3600" b="1" dirty="0"/>
            </a:br>
            <a:br>
              <a:rPr lang="en-US" sz="3600" b="1" dirty="0"/>
            </a:br>
            <a:br>
              <a:rPr lang="en-US" dirty="0"/>
            </a:br>
            <a:br>
              <a:rPr lang="en-US" sz="2000" dirty="0"/>
            </a:br>
            <a:r>
              <a:rPr lang="en-US" dirty="0">
                <a:solidFill>
                  <a:schemeClr val="tx1"/>
                </a:solidFill>
              </a:rPr>
              <a:t>ACL Hill Day Update</a:t>
            </a:r>
            <a:br>
              <a:rPr lang="en-US" dirty="0">
                <a:solidFill>
                  <a:schemeClr val="tx1"/>
                </a:solidFill>
              </a:rPr>
            </a:br>
            <a:br>
              <a:rPr lang="en-US" dirty="0"/>
            </a:br>
            <a:r>
              <a:rPr lang="en-US" sz="2400" dirty="0">
                <a:solidFill>
                  <a:schemeClr val="tx1"/>
                </a:solidFill>
              </a:rPr>
              <a:t>Michael Clements</a:t>
            </a:r>
            <a:br>
              <a:rPr lang="en-US" sz="2400" dirty="0">
                <a:solidFill>
                  <a:schemeClr val="tx1"/>
                </a:solidFill>
              </a:rPr>
            </a:br>
            <a:r>
              <a:rPr lang="en-US" sz="2400" dirty="0">
                <a:solidFill>
                  <a:schemeClr val="tx1"/>
                </a:solidFill>
              </a:rPr>
              <a:t>Consumer Task Force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87" t="11534" r="3844" b="15417"/>
          <a:stretch/>
        </p:blipFill>
        <p:spPr>
          <a:xfrm>
            <a:off x="5200650" y="1676400"/>
            <a:ext cx="1781175" cy="1447800"/>
          </a:xfrm>
          <a:prstGeom prst="rect">
            <a:avLst/>
          </a:prstGeom>
        </p:spPr>
      </p:pic>
    </p:spTree>
    <p:extLst>
      <p:ext uri="{BB962C8B-B14F-4D97-AF65-F5344CB8AC3E}">
        <p14:creationId xmlns:p14="http://schemas.microsoft.com/office/powerpoint/2010/main" val="3416887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419600"/>
            <a:ext cx="8382000" cy="2133600"/>
          </a:xfrm>
        </p:spPr>
        <p:txBody>
          <a:bodyPr>
            <a:normAutofit fontScale="90000"/>
          </a:bodyPr>
          <a:lstStyle/>
          <a:p>
            <a:pPr algn="r"/>
            <a:r>
              <a:rPr lang="en-US" sz="2800" dirty="0">
                <a:solidFill>
                  <a:schemeClr val="accent6">
                    <a:lumMod val="75000"/>
                  </a:schemeClr>
                </a:solidFill>
                <a:latin typeface="+mn-lt"/>
              </a:rPr>
              <a:t>Evidenced-Based Outcomes</a:t>
            </a:r>
            <a:br>
              <a:rPr lang="en-US" sz="2400" dirty="0">
                <a:solidFill>
                  <a:srgbClr val="77297D"/>
                </a:solidFill>
                <a:latin typeface="+mn-lt"/>
              </a:rPr>
            </a:br>
            <a:br>
              <a:rPr lang="en-US" sz="2400" dirty="0">
                <a:solidFill>
                  <a:srgbClr val="77297D"/>
                </a:solidFill>
                <a:latin typeface="+mn-lt"/>
              </a:rPr>
            </a:br>
            <a:r>
              <a:rPr lang="en-US" sz="2400" dirty="0">
                <a:solidFill>
                  <a:srgbClr val="77297D"/>
                </a:solidFill>
                <a:latin typeface="+mn-lt"/>
              </a:rPr>
              <a:t>Gordon J. Horn</a:t>
            </a:r>
            <a:r>
              <a:rPr lang="en-US" sz="2200" dirty="0">
                <a:solidFill>
                  <a:srgbClr val="77297D"/>
                </a:solidFill>
                <a:latin typeface="+mn-lt"/>
              </a:rPr>
              <a:t>, PhD</a:t>
            </a:r>
            <a:br>
              <a:rPr lang="en-US" sz="2000" dirty="0">
                <a:solidFill>
                  <a:srgbClr val="77297D"/>
                </a:solidFill>
                <a:latin typeface="+mn-lt"/>
              </a:rPr>
            </a:br>
            <a:r>
              <a:rPr lang="en-US" sz="2000" dirty="0">
                <a:solidFill>
                  <a:srgbClr val="77297D"/>
                </a:solidFill>
                <a:latin typeface="+mn-lt"/>
              </a:rPr>
              <a:t>Deputy Director</a:t>
            </a:r>
            <a:br>
              <a:rPr lang="en-US" sz="2000" dirty="0">
                <a:solidFill>
                  <a:srgbClr val="77297D"/>
                </a:solidFill>
                <a:latin typeface="+mn-lt"/>
              </a:rPr>
            </a:br>
            <a:r>
              <a:rPr lang="en-US" sz="2000" dirty="0">
                <a:solidFill>
                  <a:srgbClr val="77297D"/>
                </a:solidFill>
                <a:latin typeface="+mn-lt"/>
              </a:rPr>
              <a:t>National Analytics &amp; Outcomes</a:t>
            </a:r>
            <a:br>
              <a:rPr lang="en-US" sz="2000" dirty="0">
                <a:solidFill>
                  <a:srgbClr val="77297D"/>
                </a:solidFill>
                <a:latin typeface="+mn-lt"/>
              </a:rPr>
            </a:br>
            <a:r>
              <a:rPr lang="en-US" sz="2000" dirty="0">
                <a:solidFill>
                  <a:srgbClr val="77297D"/>
                </a:solidFill>
                <a:latin typeface="+mn-lt"/>
              </a:rPr>
              <a:t>NeuroRestorative</a:t>
            </a:r>
            <a:br>
              <a:rPr lang="en-US" sz="2400" dirty="0">
                <a:solidFill>
                  <a:srgbClr val="77297D"/>
                </a:solidFill>
                <a:latin typeface="+mn-lt"/>
              </a:rPr>
            </a:br>
            <a:endParaRPr lang="en-US" sz="2400" dirty="0">
              <a:solidFill>
                <a:srgbClr val="77297D"/>
              </a:solidFill>
              <a:latin typeface="+mn-lt"/>
            </a:endParaRPr>
          </a:p>
        </p:txBody>
      </p:sp>
      <p:pic>
        <p:nvPicPr>
          <p:cNvPr id="1026" name="Picture 2" descr="Q:\Public_Affairs\NeuroRestorative\_Graphics &amp; Images\ppt\stri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3111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524000" y="2438400"/>
            <a:ext cx="9144000" cy="1828800"/>
            <a:chOff x="0" y="2438400"/>
            <a:chExt cx="9144000" cy="1828800"/>
          </a:xfrm>
        </p:grpSpPr>
        <p:pic>
          <p:nvPicPr>
            <p:cNvPr id="1028" name="Picture 4" descr="Q:\Public_Affairs\NeuroRestorative\_Graphics &amp; Images\Edited Photographs\Vets\Soldier&amp;Wife_istock 72 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38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Q:\Public_Affairs\NeuroRestorative\_Graphics &amp; Images\Edited Photographs\Supported Living\Web\MA_Easton_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438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Public_Affairs\NeuroRestorative\_Graphics &amp; Images\Edited Photographs\Supported Living\Web\participant coo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2438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Q:\Public_Affairs\NeuroRestorative\_Graphics &amp; Images\Edited Photographs\Therapy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4384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Public_Affairs\NeuroRestorative\_Graphics &amp; Images\Edited Photographs\MA_Easton_K.Pavao(p)_bikesmile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2438400"/>
              <a:ext cx="1828800" cy="1828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879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  Introduction</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graphicFrame>
        <p:nvGraphicFramePr>
          <p:cNvPr id="3" name="Diagram 2"/>
          <p:cNvGraphicFramePr/>
          <p:nvPr>
            <p:extLst/>
          </p:nvPr>
        </p:nvGraphicFramePr>
        <p:xfrm>
          <a:off x="2057400" y="1295400"/>
          <a:ext cx="810892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2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092" y="1892562"/>
            <a:ext cx="7549661" cy="4801314"/>
          </a:xfrm>
          <a:prstGeom prst="rect">
            <a:avLst/>
          </a:prstGeom>
        </p:spPr>
        <p:txBody>
          <a:bodyPr wrap="square">
            <a:spAutoFit/>
          </a:bodyPr>
          <a:lstStyle/>
          <a:p>
            <a:pPr lvl="0">
              <a:spcBef>
                <a:spcPts val="50"/>
              </a:spcBef>
            </a:pPr>
            <a:r>
              <a:rPr lang="en-US" sz="3600" b="1" dirty="0">
                <a:solidFill>
                  <a:srgbClr val="317282"/>
                </a:solidFill>
                <a:latin typeface="+mj-lt"/>
              </a:rPr>
              <a:t>Conference Topics include:</a:t>
            </a:r>
            <a:br>
              <a:rPr lang="en-US" sz="2400" dirty="0">
                <a:solidFill>
                  <a:srgbClr val="317282"/>
                </a:solidFill>
                <a:latin typeface="Lato Light"/>
              </a:rPr>
            </a:br>
            <a:endParaRPr lang="en-US" sz="2400" dirty="0">
              <a:latin typeface="+mj-lt"/>
              <a:ea typeface="+mj-ea"/>
              <a:cs typeface="+mj-cs"/>
            </a:endParaRPr>
          </a:p>
          <a:p>
            <a:pPr marL="285750" indent="-285750">
              <a:spcAft>
                <a:spcPts val="600"/>
              </a:spcAft>
              <a:buFont typeface="Arial" panose="020B0604020202020204" pitchFamily="34" charset="0"/>
              <a:buChar char="•"/>
            </a:pPr>
            <a:r>
              <a:rPr lang="en-US" sz="2400" dirty="0">
                <a:latin typeface="+mj-lt"/>
                <a:ea typeface="+mj-ea"/>
                <a:cs typeface="+mj-cs"/>
              </a:rPr>
              <a:t>Guest Speaker: State Health Commissioner, </a:t>
            </a:r>
            <a:br>
              <a:rPr lang="en-US" sz="2400" dirty="0">
                <a:latin typeface="+mj-lt"/>
                <a:ea typeface="+mj-ea"/>
                <a:cs typeface="+mj-cs"/>
              </a:rPr>
            </a:br>
            <a:r>
              <a:rPr lang="en-US" sz="2400" dirty="0">
                <a:latin typeface="+mj-lt"/>
                <a:ea typeface="+mj-ea"/>
                <a:cs typeface="+mj-cs"/>
              </a:rPr>
              <a:t>Dr. Christina Box</a:t>
            </a:r>
          </a:p>
          <a:p>
            <a:pPr marL="285750" indent="-285750">
              <a:spcAft>
                <a:spcPts val="600"/>
              </a:spcAft>
              <a:buFont typeface="Arial" panose="020B0604020202020204" pitchFamily="34" charset="0"/>
              <a:buChar char="•"/>
            </a:pPr>
            <a:r>
              <a:rPr lang="en-US" sz="2400" dirty="0">
                <a:latin typeface="+mj-lt"/>
                <a:ea typeface="+mj-ea"/>
                <a:cs typeface="+mj-cs"/>
              </a:rPr>
              <a:t>Common Medical and Physical Comorbidities after Brain Injury</a:t>
            </a:r>
          </a:p>
          <a:p>
            <a:pPr marL="285750" lvl="0" indent="-285750">
              <a:spcAft>
                <a:spcPts val="600"/>
              </a:spcAft>
              <a:buFont typeface="Arial" panose="020B0604020202020204" pitchFamily="34" charset="0"/>
              <a:buChar char="•"/>
            </a:pPr>
            <a:r>
              <a:rPr lang="en-US" sz="2400" dirty="0">
                <a:latin typeface="+mj-lt"/>
                <a:ea typeface="+mj-ea"/>
                <a:cs typeface="+mj-cs"/>
              </a:rPr>
              <a:t>Brain Injury as a Chronic Condition</a:t>
            </a:r>
          </a:p>
          <a:p>
            <a:pPr marL="285750" lvl="0" indent="-285750">
              <a:spcAft>
                <a:spcPts val="600"/>
              </a:spcAft>
              <a:buFont typeface="Arial" panose="020B0604020202020204" pitchFamily="34" charset="0"/>
              <a:buChar char="•"/>
            </a:pPr>
            <a:r>
              <a:rPr lang="en-US" sz="2400" dirty="0">
                <a:latin typeface="+mj-lt"/>
                <a:ea typeface="+mj-ea"/>
                <a:cs typeface="+mj-cs"/>
              </a:rPr>
              <a:t>Brain Injury Resource Fair</a:t>
            </a:r>
          </a:p>
          <a:p>
            <a:pPr marL="285750" lvl="0" indent="-285750">
              <a:spcAft>
                <a:spcPts val="600"/>
              </a:spcAft>
              <a:buFont typeface="Arial" panose="020B0604020202020204" pitchFamily="34" charset="0"/>
              <a:buChar char="•"/>
            </a:pPr>
            <a:r>
              <a:rPr lang="en-US" sz="2400" dirty="0">
                <a:latin typeface="+mj-lt"/>
                <a:ea typeface="+mj-ea"/>
                <a:cs typeface="+mj-cs"/>
              </a:rPr>
              <a:t>Awards Luncheon</a:t>
            </a:r>
          </a:p>
          <a:p>
            <a:pPr marL="285750" lvl="0" indent="-285750">
              <a:spcAft>
                <a:spcPts val="600"/>
              </a:spcAft>
              <a:buFont typeface="Arial" panose="020B0604020202020204" pitchFamily="34" charset="0"/>
              <a:buChar char="•"/>
            </a:pPr>
            <a:r>
              <a:rPr lang="en-US" sz="2400" dirty="0">
                <a:latin typeface="+mj-lt"/>
                <a:ea typeface="+mj-ea"/>
                <a:cs typeface="+mj-cs"/>
              </a:rPr>
              <a:t>The Future of Brain Injury in Indiana….and more!</a:t>
            </a:r>
          </a:p>
          <a:p>
            <a:pPr lvl="0"/>
            <a:r>
              <a:rPr lang="en-US" sz="2400" dirty="0">
                <a:latin typeface="+mj-lt"/>
                <a:ea typeface="+mj-ea"/>
                <a:cs typeface="+mj-cs"/>
              </a:rPr>
              <a:t>    </a:t>
            </a:r>
          </a:p>
        </p:txBody>
      </p:sp>
      <p:pic>
        <p:nvPicPr>
          <p:cNvPr id="3" name="Picture 2" descr="cid:e49cabfd-a8b6-424c-b87f-027ba01a6685"/>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06364" y="329956"/>
            <a:ext cx="4072255" cy="1403350"/>
          </a:xfrm>
          <a:prstGeom prst="rect">
            <a:avLst/>
          </a:prstGeom>
          <a:noFill/>
          <a:ln>
            <a:noFill/>
          </a:ln>
        </p:spPr>
      </p:pic>
      <p:cxnSp>
        <p:nvCxnSpPr>
          <p:cNvPr id="4" name="Straight Connector 3"/>
          <p:cNvCxnSpPr/>
          <p:nvPr/>
        </p:nvCxnSpPr>
        <p:spPr>
          <a:xfrm>
            <a:off x="4781550" y="1581150"/>
            <a:ext cx="5962650" cy="0"/>
          </a:xfrm>
          <a:prstGeom prst="line">
            <a:avLst/>
          </a:prstGeom>
          <a:ln w="50800" cmpd="sng">
            <a:prstDash val="sysDot"/>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43161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 Outcomes</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2133600" y="1600201"/>
            <a:ext cx="8216900" cy="4247317"/>
          </a:xfrm>
          <a:prstGeom prst="rect">
            <a:avLst/>
          </a:prstGeom>
        </p:spPr>
        <p:txBody>
          <a:bodyPr wrap="square">
            <a:spAutoFit/>
          </a:bodyPr>
          <a:lstStyle/>
          <a:p>
            <a:pPr algn="just"/>
            <a:r>
              <a:rPr lang="en-US" dirty="0">
                <a:solidFill>
                  <a:srgbClr val="F79646">
                    <a:lumMod val="75000"/>
                  </a:srgbClr>
                </a:solidFill>
              </a:rPr>
              <a:t>Outcomes can be complex and broad.</a:t>
            </a:r>
            <a:r>
              <a:rPr lang="en-US" dirty="0">
                <a:solidFill>
                  <a:prstClr val="black"/>
                </a:solidFill>
              </a:rPr>
              <a:t> The key metrics can include outcome measurement of a process or program effectiveness. Outcomes can also incorporate quality assurance and improvement, along with understanding interactions with multiple types of data sets (e.g., program outcome, cost, and referral patterns, etc.). </a:t>
            </a:r>
          </a:p>
          <a:p>
            <a:pPr algn="just"/>
            <a:r>
              <a:rPr lang="en-US" dirty="0">
                <a:solidFill>
                  <a:prstClr val="black"/>
                </a:solidFill>
              </a:rPr>
              <a:t> </a:t>
            </a:r>
          </a:p>
          <a:p>
            <a:pPr algn="just"/>
            <a:r>
              <a:rPr lang="en-US" dirty="0">
                <a:solidFill>
                  <a:prstClr val="black"/>
                </a:solidFill>
              </a:rPr>
              <a:t> </a:t>
            </a:r>
          </a:p>
          <a:p>
            <a:pPr algn="just"/>
            <a:r>
              <a:rPr lang="en-US" dirty="0">
                <a:solidFill>
                  <a:prstClr val="black"/>
                </a:solidFill>
              </a:rPr>
              <a:t>The primary focus of any outcomes is </a:t>
            </a:r>
            <a:r>
              <a:rPr lang="en-US" dirty="0">
                <a:solidFill>
                  <a:srgbClr val="7030A0"/>
                </a:solidFill>
              </a:rPr>
              <a:t>using reliable and valid measurement </a:t>
            </a:r>
            <a:r>
              <a:rPr lang="en-US" dirty="0">
                <a:solidFill>
                  <a:prstClr val="black"/>
                </a:solidFill>
              </a:rPr>
              <a:t>to provide evidence-based modeling. In addition, translation of the data should be continuous rather than expecting static measurement. When these methods are met, then large data sets provide incredible sources of information to predict, correct, and change current practices in healthcare.</a:t>
            </a:r>
          </a:p>
          <a:p>
            <a:pPr algn="just"/>
            <a:r>
              <a:rPr lang="en-US" dirty="0">
                <a:solidFill>
                  <a:prstClr val="black"/>
                </a:solidFill>
              </a:rPr>
              <a:t> </a:t>
            </a:r>
          </a:p>
          <a:p>
            <a:pPr algn="just"/>
            <a:r>
              <a:rPr lang="en-US" dirty="0">
                <a:solidFill>
                  <a:prstClr val="black"/>
                </a:solidFill>
              </a:rPr>
              <a:t> </a:t>
            </a:r>
          </a:p>
          <a:p>
            <a:pPr algn="just"/>
            <a:r>
              <a:rPr lang="en-US" dirty="0">
                <a:solidFill>
                  <a:prstClr val="black"/>
                </a:solidFill>
              </a:rPr>
              <a:t>The following information is provided as a comprehensive review of neurological rehabilitation outcomes at the post-hospital level of care. </a:t>
            </a:r>
          </a:p>
        </p:txBody>
      </p:sp>
    </p:spTree>
    <p:extLst>
      <p:ext uri="{BB962C8B-B14F-4D97-AF65-F5344CB8AC3E}">
        <p14:creationId xmlns:p14="http://schemas.microsoft.com/office/powerpoint/2010/main" val="4243132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1949420" y="1295401"/>
            <a:ext cx="8216900" cy="5078313"/>
          </a:xfrm>
          <a:prstGeom prst="rect">
            <a:avLst/>
          </a:prstGeom>
        </p:spPr>
        <p:txBody>
          <a:bodyPr wrap="square">
            <a:spAutoFit/>
          </a:bodyPr>
          <a:lstStyle/>
          <a:p>
            <a:pPr algn="just"/>
            <a:r>
              <a:rPr lang="en-US" dirty="0">
                <a:solidFill>
                  <a:srgbClr val="F79646">
                    <a:lumMod val="75000"/>
                  </a:srgbClr>
                </a:solidFill>
              </a:rPr>
              <a:t>There are multiple types and levels of care. The following are examples within the continuum of care in neurological rehabilitation.</a:t>
            </a:r>
          </a:p>
          <a:p>
            <a:pPr algn="just"/>
            <a:endParaRPr lang="en-US" dirty="0">
              <a:solidFill>
                <a:srgbClr val="F79646">
                  <a:lumMod val="75000"/>
                </a:srgbClr>
              </a:solidFill>
            </a:endParaRPr>
          </a:p>
          <a:p>
            <a:pPr algn="just"/>
            <a:r>
              <a:rPr lang="en-US" u="sng" dirty="0">
                <a:solidFill>
                  <a:srgbClr val="7030A0"/>
                </a:solidFill>
              </a:rPr>
              <a:t>Hospital Level (Inpatient)</a:t>
            </a:r>
            <a:r>
              <a:rPr lang="en-US" dirty="0">
                <a:solidFill>
                  <a:prstClr val="black"/>
                </a:solidFill>
              </a:rPr>
              <a:t> – only accounts for approximately 10% of recovery</a:t>
            </a:r>
          </a:p>
          <a:p>
            <a:pPr algn="just"/>
            <a:r>
              <a:rPr lang="en-US" dirty="0">
                <a:solidFill>
                  <a:prstClr val="black"/>
                </a:solidFill>
              </a:rPr>
              <a:t>Intensive Care and Acute Care – Stability of neurological condition</a:t>
            </a:r>
          </a:p>
          <a:p>
            <a:pPr algn="just"/>
            <a:r>
              <a:rPr lang="en-US" dirty="0">
                <a:solidFill>
                  <a:prstClr val="black"/>
                </a:solidFill>
              </a:rPr>
              <a:t>Acute Inpatient Rehabilitation Facility (IRF)</a:t>
            </a:r>
          </a:p>
          <a:p>
            <a:pPr algn="just"/>
            <a:endParaRPr lang="en-US" dirty="0">
              <a:solidFill>
                <a:prstClr val="black"/>
              </a:solidFill>
            </a:endParaRPr>
          </a:p>
          <a:p>
            <a:pPr algn="just"/>
            <a:r>
              <a:rPr lang="en-US" u="sng" dirty="0">
                <a:solidFill>
                  <a:srgbClr val="7030A0"/>
                </a:solidFill>
              </a:rPr>
              <a:t>Post-Hospital Level (Inpatient-Community Residential)</a:t>
            </a:r>
            <a:r>
              <a:rPr lang="en-US" dirty="0">
                <a:solidFill>
                  <a:prstClr val="black"/>
                </a:solidFill>
              </a:rPr>
              <a:t> *</a:t>
            </a:r>
          </a:p>
          <a:p>
            <a:pPr algn="just"/>
            <a:r>
              <a:rPr lang="en-US" dirty="0">
                <a:solidFill>
                  <a:prstClr val="black"/>
                </a:solidFill>
              </a:rPr>
              <a:t>Skilled Nursing Facility Care (SNF) – may include Minimally Conscious Disorders</a:t>
            </a:r>
          </a:p>
          <a:p>
            <a:pPr algn="just"/>
            <a:r>
              <a:rPr lang="en-US" dirty="0">
                <a:solidFill>
                  <a:prstClr val="black"/>
                </a:solidFill>
              </a:rPr>
              <a:t>Post-hospital rehabilitation Care (PHR)</a:t>
            </a:r>
          </a:p>
          <a:p>
            <a:pPr algn="just"/>
            <a:r>
              <a:rPr lang="en-US" dirty="0">
                <a:solidFill>
                  <a:prstClr val="black"/>
                </a:solidFill>
              </a:rPr>
              <a:t>Nursing Home Care (NH)</a:t>
            </a:r>
          </a:p>
          <a:p>
            <a:pPr algn="just"/>
            <a:endParaRPr lang="en-US" dirty="0">
              <a:solidFill>
                <a:prstClr val="black"/>
              </a:solidFill>
            </a:endParaRPr>
          </a:p>
          <a:p>
            <a:pPr algn="just"/>
            <a:r>
              <a:rPr lang="en-US" u="sng" dirty="0">
                <a:solidFill>
                  <a:srgbClr val="7030A0"/>
                </a:solidFill>
              </a:rPr>
              <a:t>Non-Residential Care</a:t>
            </a:r>
            <a:r>
              <a:rPr lang="en-US" dirty="0">
                <a:solidFill>
                  <a:prstClr val="black"/>
                </a:solidFill>
              </a:rPr>
              <a:t> *</a:t>
            </a:r>
          </a:p>
          <a:p>
            <a:pPr algn="just"/>
            <a:r>
              <a:rPr lang="en-US" dirty="0">
                <a:solidFill>
                  <a:prstClr val="black"/>
                </a:solidFill>
              </a:rPr>
              <a:t>Day Treatment – coordinated care with PT, OT, SP, Neuropsychology, Counseling</a:t>
            </a:r>
          </a:p>
          <a:p>
            <a:pPr algn="just"/>
            <a:r>
              <a:rPr lang="en-US" dirty="0">
                <a:solidFill>
                  <a:prstClr val="black"/>
                </a:solidFill>
              </a:rPr>
              <a:t>Outpatient – Single service or uncoordinated care (combination of 1-2 services)</a:t>
            </a:r>
          </a:p>
          <a:p>
            <a:pPr algn="just"/>
            <a:r>
              <a:rPr lang="en-US" dirty="0">
                <a:solidFill>
                  <a:prstClr val="black"/>
                </a:solidFill>
              </a:rPr>
              <a:t>Home &amp; Community – in home application of skills (self-care, home skills, money)</a:t>
            </a:r>
          </a:p>
          <a:p>
            <a:pPr algn="just"/>
            <a:endParaRPr lang="en-US" dirty="0">
              <a:solidFill>
                <a:prstClr val="black"/>
              </a:solidFill>
            </a:endParaRPr>
          </a:p>
          <a:p>
            <a:pPr algn="just"/>
            <a:r>
              <a:rPr lang="en-US" dirty="0">
                <a:solidFill>
                  <a:prstClr val="black"/>
                </a:solidFill>
              </a:rPr>
              <a:t>* Combined results in 90% of recovery</a:t>
            </a:r>
          </a:p>
        </p:txBody>
      </p:sp>
    </p:spTree>
    <p:extLst>
      <p:ext uri="{BB962C8B-B14F-4D97-AF65-F5344CB8AC3E}">
        <p14:creationId xmlns:p14="http://schemas.microsoft.com/office/powerpoint/2010/main" val="625070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1944340" y="1524001"/>
            <a:ext cx="8216900" cy="4247317"/>
          </a:xfrm>
          <a:prstGeom prst="rect">
            <a:avLst/>
          </a:prstGeom>
        </p:spPr>
        <p:txBody>
          <a:bodyPr wrap="square">
            <a:spAutoFit/>
          </a:bodyPr>
          <a:lstStyle/>
          <a:p>
            <a:pPr algn="just"/>
            <a:r>
              <a:rPr lang="en-US" dirty="0">
                <a:solidFill>
                  <a:srgbClr val="F79646">
                    <a:lumMod val="75000"/>
                  </a:srgbClr>
                </a:solidFill>
              </a:rPr>
              <a:t>The efficacy of care has to be demonstrated to show that gains can be made. </a:t>
            </a:r>
          </a:p>
          <a:p>
            <a:pPr algn="just"/>
            <a:endParaRPr lang="en-US" dirty="0">
              <a:solidFill>
                <a:srgbClr val="F79646">
                  <a:lumMod val="75000"/>
                </a:srgbClr>
              </a:solidFill>
            </a:endParaRPr>
          </a:p>
          <a:p>
            <a:pPr algn="just"/>
            <a:r>
              <a:rPr lang="en-US" dirty="0">
                <a:solidFill>
                  <a:srgbClr val="F79646">
                    <a:lumMod val="75000"/>
                  </a:srgbClr>
                </a:solidFill>
              </a:rPr>
              <a:t>Considerations of Efficacy…</a:t>
            </a:r>
          </a:p>
          <a:p>
            <a:pPr algn="just"/>
            <a:endParaRPr lang="en-US" dirty="0">
              <a:solidFill>
                <a:prstClr val="black"/>
              </a:solidFill>
            </a:endParaRPr>
          </a:p>
          <a:p>
            <a:pPr marL="285750" indent="-285750" algn="just">
              <a:buFont typeface="Arial" panose="020B0604020202020204" pitchFamily="34" charset="0"/>
              <a:buChar char="•"/>
            </a:pPr>
            <a:r>
              <a:rPr lang="en-US" dirty="0">
                <a:solidFill>
                  <a:prstClr val="black"/>
                </a:solidFill>
              </a:rPr>
              <a:t>Reduce disability over time.</a:t>
            </a:r>
          </a:p>
          <a:p>
            <a:pPr marL="285750" indent="-285750" algn="just">
              <a:buFont typeface="Arial" panose="020B0604020202020204" pitchFamily="34" charset="0"/>
              <a:buChar char="•"/>
            </a:pPr>
            <a:r>
              <a:rPr lang="en-US" dirty="0">
                <a:solidFill>
                  <a:prstClr val="black"/>
                </a:solidFill>
              </a:rPr>
              <a:t>Application of skills to real-world context.</a:t>
            </a:r>
          </a:p>
          <a:p>
            <a:pPr marL="285750" indent="-285750" algn="just">
              <a:buFont typeface="Arial" panose="020B0604020202020204" pitchFamily="34" charset="0"/>
              <a:buChar char="•"/>
            </a:pPr>
            <a:r>
              <a:rPr lang="en-US" dirty="0">
                <a:solidFill>
                  <a:prstClr val="black"/>
                </a:solidFill>
              </a:rPr>
              <a:t>Improved functional outcomes for community living.</a:t>
            </a:r>
          </a:p>
          <a:p>
            <a:pPr marL="285750" indent="-285750" algn="just">
              <a:buFont typeface="Arial" panose="020B0604020202020204" pitchFamily="34" charset="0"/>
              <a:buChar char="•"/>
            </a:pPr>
            <a:r>
              <a:rPr lang="en-US" dirty="0">
                <a:solidFill>
                  <a:prstClr val="black"/>
                </a:solidFill>
              </a:rPr>
              <a:t>For those with long-term care needs, provide a healthy and safe environment with focus on producing medical, physical, cognitive, and emotional stability.</a:t>
            </a:r>
          </a:p>
          <a:p>
            <a:pPr marL="285750" indent="-285750" algn="just">
              <a:buFont typeface="Arial" panose="020B0604020202020204" pitchFamily="34" charset="0"/>
              <a:buChar char="•"/>
            </a:pPr>
            <a:r>
              <a:rPr lang="en-US" dirty="0">
                <a:solidFill>
                  <a:prstClr val="black"/>
                </a:solidFill>
              </a:rPr>
              <a:t>Prevention of decline through the aging process.</a:t>
            </a:r>
          </a:p>
          <a:p>
            <a:pPr marL="285750" indent="-285750" algn="just">
              <a:buFont typeface="Arial" panose="020B0604020202020204" pitchFamily="34" charset="0"/>
              <a:buChar char="•"/>
            </a:pPr>
            <a:endParaRPr lang="en-US" dirty="0">
              <a:solidFill>
                <a:prstClr val="black"/>
              </a:solidFill>
            </a:endParaRPr>
          </a:p>
          <a:p>
            <a:pPr marL="285750" indent="-285750" algn="just">
              <a:buFont typeface="Arial" panose="020B0604020202020204" pitchFamily="34" charset="0"/>
              <a:buChar char="•"/>
            </a:pPr>
            <a:endParaRPr lang="en-US" dirty="0">
              <a:solidFill>
                <a:prstClr val="black"/>
              </a:solidFill>
            </a:endParaRPr>
          </a:p>
          <a:p>
            <a:pPr algn="just"/>
            <a:r>
              <a:rPr lang="en-US" dirty="0">
                <a:solidFill>
                  <a:srgbClr val="F79646">
                    <a:lumMod val="75000"/>
                  </a:srgbClr>
                </a:solidFill>
              </a:rPr>
              <a:t>Question: Does it work?</a:t>
            </a:r>
          </a:p>
          <a:p>
            <a:pPr algn="just"/>
            <a:endParaRPr lang="en-US" dirty="0">
              <a:solidFill>
                <a:srgbClr val="F79646">
                  <a:lumMod val="75000"/>
                </a:srgbClr>
              </a:solidFill>
            </a:endParaRPr>
          </a:p>
          <a:p>
            <a:pPr algn="just"/>
            <a:r>
              <a:rPr lang="en-US" dirty="0">
                <a:solidFill>
                  <a:srgbClr val="7030A0"/>
                </a:solidFill>
              </a:rPr>
              <a:t>Answer: YES. Findings are clinically and statistically significant.</a:t>
            </a:r>
          </a:p>
        </p:txBody>
      </p:sp>
    </p:spTree>
    <p:extLst>
      <p:ext uri="{BB962C8B-B14F-4D97-AF65-F5344CB8AC3E}">
        <p14:creationId xmlns:p14="http://schemas.microsoft.com/office/powerpoint/2010/main" val="399304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143001"/>
            <a:ext cx="74676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across all types of treatment at the post-hospital level of care (N = 3,565).</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628" y="1905000"/>
            <a:ext cx="5602173" cy="404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53400" y="2362200"/>
            <a:ext cx="2209800" cy="3046988"/>
          </a:xfrm>
          <a:prstGeom prst="rect">
            <a:avLst/>
          </a:prstGeom>
          <a:noFill/>
        </p:spPr>
        <p:txBody>
          <a:bodyPr wrap="square" rtlCol="0">
            <a:spAutoFit/>
          </a:bodyPr>
          <a:lstStyle/>
          <a:p>
            <a:r>
              <a:rPr lang="en-US" sz="1600" b="1" u="sng" dirty="0">
                <a:solidFill>
                  <a:prstClr val="black"/>
                </a:solidFill>
              </a:rPr>
              <a:t>Program Types:</a:t>
            </a:r>
          </a:p>
          <a:p>
            <a:endParaRPr lang="en-US" sz="1600" dirty="0">
              <a:solidFill>
                <a:prstClr val="black"/>
              </a:solidFill>
            </a:endParaRPr>
          </a:p>
          <a:p>
            <a:r>
              <a:rPr lang="en-US" sz="1600" u="sng" dirty="0">
                <a:solidFill>
                  <a:prstClr val="black"/>
                </a:solidFill>
              </a:rPr>
              <a:t>Residential</a:t>
            </a:r>
          </a:p>
          <a:p>
            <a:r>
              <a:rPr lang="en-US" sz="1600" dirty="0">
                <a:solidFill>
                  <a:prstClr val="black"/>
                </a:solidFill>
              </a:rPr>
              <a:t>Neurorehabilitation</a:t>
            </a:r>
          </a:p>
          <a:p>
            <a:r>
              <a:rPr lang="en-US" sz="1600" dirty="0">
                <a:solidFill>
                  <a:prstClr val="black"/>
                </a:solidFill>
              </a:rPr>
              <a:t>Neurobehavioral</a:t>
            </a:r>
          </a:p>
          <a:p>
            <a:r>
              <a:rPr lang="en-US" sz="1600" dirty="0">
                <a:solidFill>
                  <a:prstClr val="black"/>
                </a:solidFill>
              </a:rPr>
              <a:t>Supported Living</a:t>
            </a:r>
          </a:p>
          <a:p>
            <a:r>
              <a:rPr lang="en-US" sz="1600" dirty="0">
                <a:solidFill>
                  <a:prstClr val="black"/>
                </a:solidFill>
              </a:rPr>
              <a:t>Adolescent Intensive</a:t>
            </a:r>
          </a:p>
          <a:p>
            <a:endParaRPr lang="en-US" sz="1600" dirty="0">
              <a:solidFill>
                <a:prstClr val="black"/>
              </a:solidFill>
            </a:endParaRPr>
          </a:p>
          <a:p>
            <a:r>
              <a:rPr lang="en-US" sz="1600" u="sng" dirty="0">
                <a:solidFill>
                  <a:prstClr val="black"/>
                </a:solidFill>
              </a:rPr>
              <a:t>Non-Residential</a:t>
            </a:r>
          </a:p>
          <a:p>
            <a:r>
              <a:rPr lang="en-US" sz="1600" dirty="0">
                <a:solidFill>
                  <a:prstClr val="black"/>
                </a:solidFill>
              </a:rPr>
              <a:t>Day Treatment</a:t>
            </a:r>
          </a:p>
          <a:p>
            <a:r>
              <a:rPr lang="en-US" sz="1600" dirty="0">
                <a:solidFill>
                  <a:prstClr val="black"/>
                </a:solidFill>
              </a:rPr>
              <a:t>Outpatient</a:t>
            </a:r>
          </a:p>
          <a:p>
            <a:r>
              <a:rPr lang="en-US" sz="1600" dirty="0">
                <a:solidFill>
                  <a:prstClr val="black"/>
                </a:solidFill>
              </a:rPr>
              <a:t>Home &amp; Community</a:t>
            </a:r>
          </a:p>
        </p:txBody>
      </p:sp>
      <p:sp>
        <p:nvSpPr>
          <p:cNvPr id="5" name="Rectangle 4"/>
          <p:cNvSpPr/>
          <p:nvPr/>
        </p:nvSpPr>
        <p:spPr>
          <a:xfrm>
            <a:off x="2327707" y="5934670"/>
            <a:ext cx="5597093" cy="523220"/>
          </a:xfrm>
          <a:prstGeom prst="rect">
            <a:avLst/>
          </a:prstGeom>
        </p:spPr>
        <p:txBody>
          <a:bodyPr wrap="square">
            <a:spAutoFit/>
          </a:bodyPr>
          <a:lstStyle/>
          <a:p>
            <a:pPr algn="just"/>
            <a:r>
              <a:rPr lang="en-US" sz="1400" dirty="0">
                <a:solidFill>
                  <a:prstClr val="black"/>
                </a:solidFill>
              </a:rPr>
              <a:t>Abilities [t(3564) = 45.1, p&lt;.001]; Adjustment [t(3564) = 41.7, p&lt;.001]; Participation [t(3564) = 47.9, p&lt;.001].</a:t>
            </a:r>
          </a:p>
        </p:txBody>
      </p:sp>
    </p:spTree>
    <p:extLst>
      <p:ext uri="{BB962C8B-B14F-4D97-AF65-F5344CB8AC3E}">
        <p14:creationId xmlns:p14="http://schemas.microsoft.com/office/powerpoint/2010/main" val="3253359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143001"/>
            <a:ext cx="74676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with neurorehabilitation. </a:t>
            </a:r>
          </a:p>
        </p:txBody>
      </p:sp>
      <p:sp>
        <p:nvSpPr>
          <p:cNvPr id="3" name="TextBox 2"/>
          <p:cNvSpPr txBox="1"/>
          <p:nvPr/>
        </p:nvSpPr>
        <p:spPr>
          <a:xfrm>
            <a:off x="8305800" y="2791362"/>
            <a:ext cx="2133600" cy="1323439"/>
          </a:xfrm>
          <a:prstGeom prst="rect">
            <a:avLst/>
          </a:prstGeom>
          <a:noFill/>
        </p:spPr>
        <p:txBody>
          <a:bodyPr wrap="square" rtlCol="0">
            <a:spAutoFit/>
          </a:bodyPr>
          <a:lstStyle/>
          <a:p>
            <a:r>
              <a:rPr lang="en-US" sz="1600" b="1" u="sng" dirty="0">
                <a:solidFill>
                  <a:prstClr val="black"/>
                </a:solidFill>
              </a:rPr>
              <a:t>Program Type:</a:t>
            </a:r>
          </a:p>
          <a:p>
            <a:endParaRPr lang="en-US" sz="1600" dirty="0">
              <a:solidFill>
                <a:prstClr val="black"/>
              </a:solidFill>
            </a:endParaRPr>
          </a:p>
          <a:p>
            <a:r>
              <a:rPr lang="en-US" sz="1600" dirty="0">
                <a:solidFill>
                  <a:prstClr val="black"/>
                </a:solidFill>
              </a:rPr>
              <a:t>Neurorehabilitation</a:t>
            </a:r>
          </a:p>
          <a:p>
            <a:r>
              <a:rPr lang="en-US" sz="1600" dirty="0">
                <a:solidFill>
                  <a:prstClr val="black"/>
                </a:solidFill>
              </a:rPr>
              <a:t>(N = 2,006)</a:t>
            </a:r>
          </a:p>
          <a:p>
            <a:endParaRPr lang="en-US" sz="1600"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5943600" cy="388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60600" y="5867400"/>
            <a:ext cx="5969000" cy="523220"/>
          </a:xfrm>
          <a:prstGeom prst="rect">
            <a:avLst/>
          </a:prstGeom>
        </p:spPr>
        <p:txBody>
          <a:bodyPr wrap="square">
            <a:spAutoFit/>
          </a:bodyPr>
          <a:lstStyle/>
          <a:p>
            <a:r>
              <a:rPr lang="en-US" sz="1400" dirty="0">
                <a:solidFill>
                  <a:prstClr val="black"/>
                </a:solidFill>
              </a:rPr>
              <a:t>Abilities [t(2005) = 43.4, p&lt;.001]; Adjustment [t(2005) = 38.6, p&lt;.001]; </a:t>
            </a:r>
          </a:p>
          <a:p>
            <a:r>
              <a:rPr lang="en-US" sz="1400" dirty="0">
                <a:solidFill>
                  <a:prstClr val="black"/>
                </a:solidFill>
              </a:rPr>
              <a:t>Participation [t(2005) = 43.2, p&lt;.001].</a:t>
            </a:r>
          </a:p>
        </p:txBody>
      </p:sp>
    </p:spTree>
    <p:extLst>
      <p:ext uri="{BB962C8B-B14F-4D97-AF65-F5344CB8AC3E}">
        <p14:creationId xmlns:p14="http://schemas.microsoft.com/office/powerpoint/2010/main" val="3038964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295401"/>
            <a:ext cx="74676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with neurobehavioral intense persons.</a:t>
            </a:r>
          </a:p>
        </p:txBody>
      </p:sp>
      <p:sp>
        <p:nvSpPr>
          <p:cNvPr id="3" name="TextBox 2"/>
          <p:cNvSpPr txBox="1"/>
          <p:nvPr/>
        </p:nvSpPr>
        <p:spPr>
          <a:xfrm>
            <a:off x="8229600" y="3037582"/>
            <a:ext cx="2209800" cy="1077218"/>
          </a:xfrm>
          <a:prstGeom prst="rect">
            <a:avLst/>
          </a:prstGeom>
          <a:noFill/>
        </p:spPr>
        <p:txBody>
          <a:bodyPr wrap="square" rtlCol="0">
            <a:spAutoFit/>
          </a:bodyPr>
          <a:lstStyle/>
          <a:p>
            <a:r>
              <a:rPr lang="en-US" sz="1600" b="1" u="sng" dirty="0">
                <a:solidFill>
                  <a:prstClr val="black"/>
                </a:solidFill>
              </a:rPr>
              <a:t>Program Types:</a:t>
            </a:r>
          </a:p>
          <a:p>
            <a:endParaRPr lang="en-US" sz="1600" dirty="0">
              <a:solidFill>
                <a:prstClr val="black"/>
              </a:solidFill>
            </a:endParaRPr>
          </a:p>
          <a:p>
            <a:r>
              <a:rPr lang="en-US" sz="1600" dirty="0">
                <a:solidFill>
                  <a:prstClr val="black"/>
                </a:solidFill>
              </a:rPr>
              <a:t>Neurobehavioral</a:t>
            </a:r>
          </a:p>
          <a:p>
            <a:r>
              <a:rPr lang="en-US" sz="1600" dirty="0">
                <a:solidFill>
                  <a:prstClr val="black"/>
                </a:solidFill>
              </a:rPr>
              <a:t>(N = 333)</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5791200" cy="388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36800" y="5867400"/>
            <a:ext cx="5969000" cy="523220"/>
          </a:xfrm>
          <a:prstGeom prst="rect">
            <a:avLst/>
          </a:prstGeom>
        </p:spPr>
        <p:txBody>
          <a:bodyPr wrap="square">
            <a:spAutoFit/>
          </a:bodyPr>
          <a:lstStyle/>
          <a:p>
            <a:r>
              <a:rPr lang="en-US" sz="1400" dirty="0">
                <a:solidFill>
                  <a:prstClr val="black"/>
                </a:solidFill>
              </a:rPr>
              <a:t>Abilities [t(332) = 12.0, p&lt;.001]; Adjustment [t(332) = 11.5, p&lt;.001]; </a:t>
            </a:r>
          </a:p>
          <a:p>
            <a:r>
              <a:rPr lang="en-US" sz="1400" dirty="0">
                <a:solidFill>
                  <a:prstClr val="black"/>
                </a:solidFill>
              </a:rPr>
              <a:t>Participation [t(332) = 12.1, p&lt;.001].</a:t>
            </a:r>
          </a:p>
        </p:txBody>
      </p:sp>
    </p:spTree>
    <p:extLst>
      <p:ext uri="{BB962C8B-B14F-4D97-AF65-F5344CB8AC3E}">
        <p14:creationId xmlns:p14="http://schemas.microsoft.com/office/powerpoint/2010/main" val="4193898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219201"/>
            <a:ext cx="79248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with supported living environments focusing on health, safety, and quality of life.</a:t>
            </a:r>
          </a:p>
        </p:txBody>
      </p:sp>
      <p:sp>
        <p:nvSpPr>
          <p:cNvPr id="3" name="TextBox 2"/>
          <p:cNvSpPr txBox="1"/>
          <p:nvPr/>
        </p:nvSpPr>
        <p:spPr>
          <a:xfrm>
            <a:off x="8153400" y="3266182"/>
            <a:ext cx="2209800" cy="1077218"/>
          </a:xfrm>
          <a:prstGeom prst="rect">
            <a:avLst/>
          </a:prstGeom>
          <a:noFill/>
        </p:spPr>
        <p:txBody>
          <a:bodyPr wrap="square" rtlCol="0">
            <a:spAutoFit/>
          </a:bodyPr>
          <a:lstStyle/>
          <a:p>
            <a:r>
              <a:rPr lang="en-US" sz="1600" b="1" u="sng" dirty="0">
                <a:solidFill>
                  <a:prstClr val="black"/>
                </a:solidFill>
              </a:rPr>
              <a:t>Program Types:</a:t>
            </a:r>
          </a:p>
          <a:p>
            <a:endParaRPr lang="en-US" sz="1600" dirty="0">
              <a:solidFill>
                <a:prstClr val="black"/>
              </a:solidFill>
            </a:endParaRPr>
          </a:p>
          <a:p>
            <a:r>
              <a:rPr lang="en-US" sz="1600" dirty="0">
                <a:solidFill>
                  <a:prstClr val="black"/>
                </a:solidFill>
              </a:rPr>
              <a:t>Supported Living</a:t>
            </a:r>
          </a:p>
          <a:p>
            <a:r>
              <a:rPr lang="en-US" sz="1600" dirty="0">
                <a:solidFill>
                  <a:prstClr val="black"/>
                </a:solidFill>
              </a:rPr>
              <a:t>(N = 395)</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1"/>
            <a:ext cx="5715000" cy="383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5867400"/>
            <a:ext cx="5969000" cy="523220"/>
          </a:xfrm>
          <a:prstGeom prst="rect">
            <a:avLst/>
          </a:prstGeom>
        </p:spPr>
        <p:txBody>
          <a:bodyPr wrap="square">
            <a:spAutoFit/>
          </a:bodyPr>
          <a:lstStyle/>
          <a:p>
            <a:r>
              <a:rPr lang="en-US" sz="1400" dirty="0">
                <a:solidFill>
                  <a:prstClr val="black"/>
                </a:solidFill>
              </a:rPr>
              <a:t>Abilities [t(394) = 4.9, p&lt;.001]; Adjustment [t(394) = 4.1, p&lt;.001]; </a:t>
            </a:r>
          </a:p>
          <a:p>
            <a:r>
              <a:rPr lang="en-US" sz="1400" dirty="0">
                <a:solidFill>
                  <a:prstClr val="black"/>
                </a:solidFill>
              </a:rPr>
              <a:t>Participation [t(394) = 6.8, p&lt;.001].</a:t>
            </a:r>
          </a:p>
        </p:txBody>
      </p:sp>
    </p:spTree>
    <p:extLst>
      <p:ext uri="{BB962C8B-B14F-4D97-AF65-F5344CB8AC3E}">
        <p14:creationId xmlns:p14="http://schemas.microsoft.com/office/powerpoint/2010/main" val="269511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219201"/>
            <a:ext cx="74676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with pediatrics/ adolescents with and with behavioral intensity.</a:t>
            </a:r>
          </a:p>
        </p:txBody>
      </p:sp>
      <p:sp>
        <p:nvSpPr>
          <p:cNvPr id="3" name="TextBox 2"/>
          <p:cNvSpPr txBox="1"/>
          <p:nvPr/>
        </p:nvSpPr>
        <p:spPr>
          <a:xfrm>
            <a:off x="8229600" y="2885182"/>
            <a:ext cx="2209800" cy="1077218"/>
          </a:xfrm>
          <a:prstGeom prst="rect">
            <a:avLst/>
          </a:prstGeom>
          <a:noFill/>
        </p:spPr>
        <p:txBody>
          <a:bodyPr wrap="square" rtlCol="0">
            <a:spAutoFit/>
          </a:bodyPr>
          <a:lstStyle/>
          <a:p>
            <a:r>
              <a:rPr lang="en-US" sz="1600" b="1" u="sng" dirty="0">
                <a:solidFill>
                  <a:prstClr val="black"/>
                </a:solidFill>
              </a:rPr>
              <a:t>Program Types:</a:t>
            </a:r>
          </a:p>
          <a:p>
            <a:endParaRPr lang="en-US" sz="1600" dirty="0">
              <a:solidFill>
                <a:prstClr val="black"/>
              </a:solidFill>
            </a:endParaRPr>
          </a:p>
          <a:p>
            <a:r>
              <a:rPr lang="en-US" sz="1600" dirty="0">
                <a:solidFill>
                  <a:prstClr val="black"/>
                </a:solidFill>
              </a:rPr>
              <a:t>Adolescent Intensive</a:t>
            </a:r>
          </a:p>
          <a:p>
            <a:r>
              <a:rPr lang="en-US" sz="1600" dirty="0">
                <a:solidFill>
                  <a:prstClr val="black"/>
                </a:solidFill>
              </a:rPr>
              <a:t>(N = 183)</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1"/>
            <a:ext cx="5867400" cy="393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60600" y="5867400"/>
            <a:ext cx="5969000" cy="523220"/>
          </a:xfrm>
          <a:prstGeom prst="rect">
            <a:avLst/>
          </a:prstGeom>
        </p:spPr>
        <p:txBody>
          <a:bodyPr wrap="square">
            <a:spAutoFit/>
          </a:bodyPr>
          <a:lstStyle/>
          <a:p>
            <a:r>
              <a:rPr lang="en-US" sz="1400" dirty="0">
                <a:solidFill>
                  <a:prstClr val="black"/>
                </a:solidFill>
              </a:rPr>
              <a:t>Abilities [t(182) = 8.9, p&lt;.001]; Adjustment [t(182) = 12.6, p&lt;.001]; </a:t>
            </a:r>
          </a:p>
          <a:p>
            <a:r>
              <a:rPr lang="en-US" sz="1400" dirty="0">
                <a:solidFill>
                  <a:prstClr val="black"/>
                </a:solidFill>
              </a:rPr>
              <a:t>Participation [t(182) = 11.6, p&lt;.001].</a:t>
            </a:r>
          </a:p>
        </p:txBody>
      </p:sp>
    </p:spTree>
    <p:extLst>
      <p:ext uri="{BB962C8B-B14F-4D97-AF65-F5344CB8AC3E}">
        <p14:creationId xmlns:p14="http://schemas.microsoft.com/office/powerpoint/2010/main" val="3051741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219201"/>
            <a:ext cx="74676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with a day treatment focus.</a:t>
            </a:r>
          </a:p>
        </p:txBody>
      </p:sp>
      <p:sp>
        <p:nvSpPr>
          <p:cNvPr id="3" name="TextBox 2"/>
          <p:cNvSpPr txBox="1"/>
          <p:nvPr/>
        </p:nvSpPr>
        <p:spPr>
          <a:xfrm>
            <a:off x="8229600" y="3037582"/>
            <a:ext cx="2209800" cy="1077218"/>
          </a:xfrm>
          <a:prstGeom prst="rect">
            <a:avLst/>
          </a:prstGeom>
          <a:noFill/>
        </p:spPr>
        <p:txBody>
          <a:bodyPr wrap="square" rtlCol="0">
            <a:spAutoFit/>
          </a:bodyPr>
          <a:lstStyle/>
          <a:p>
            <a:r>
              <a:rPr lang="en-US" sz="1600" b="1" u="sng" dirty="0">
                <a:solidFill>
                  <a:prstClr val="black"/>
                </a:solidFill>
              </a:rPr>
              <a:t>Program Types:</a:t>
            </a:r>
          </a:p>
          <a:p>
            <a:endParaRPr lang="en-US" sz="1600" dirty="0">
              <a:solidFill>
                <a:prstClr val="black"/>
              </a:solidFill>
            </a:endParaRPr>
          </a:p>
          <a:p>
            <a:r>
              <a:rPr lang="en-US" sz="1600" dirty="0">
                <a:solidFill>
                  <a:prstClr val="black"/>
                </a:solidFill>
              </a:rPr>
              <a:t>Day Treatment</a:t>
            </a:r>
          </a:p>
          <a:p>
            <a:r>
              <a:rPr lang="en-US" sz="1600" dirty="0">
                <a:solidFill>
                  <a:prstClr val="black"/>
                </a:solidFill>
              </a:rPr>
              <a:t>(N = 517)</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578972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5791200"/>
            <a:ext cx="5969000" cy="523220"/>
          </a:xfrm>
          <a:prstGeom prst="rect">
            <a:avLst/>
          </a:prstGeom>
        </p:spPr>
        <p:txBody>
          <a:bodyPr wrap="square">
            <a:spAutoFit/>
          </a:bodyPr>
          <a:lstStyle/>
          <a:p>
            <a:r>
              <a:rPr lang="en-US" sz="1400" dirty="0">
                <a:solidFill>
                  <a:prstClr val="black"/>
                </a:solidFill>
              </a:rPr>
              <a:t>Abilities [t(516) = 15.9, p&lt;.001]; Adjustment [t(516) = 14.6, p&lt;.001]; </a:t>
            </a:r>
          </a:p>
          <a:p>
            <a:r>
              <a:rPr lang="en-US" sz="1400" dirty="0">
                <a:solidFill>
                  <a:prstClr val="black"/>
                </a:solidFill>
              </a:rPr>
              <a:t>Participation [t(516) = 16.9, p&lt;.001].</a:t>
            </a:r>
          </a:p>
        </p:txBody>
      </p:sp>
    </p:spTree>
    <p:extLst>
      <p:ext uri="{BB962C8B-B14F-4D97-AF65-F5344CB8AC3E}">
        <p14:creationId xmlns:p14="http://schemas.microsoft.com/office/powerpoint/2010/main" val="4271725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219201"/>
            <a:ext cx="74676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at the outpatient level.</a:t>
            </a:r>
          </a:p>
        </p:txBody>
      </p:sp>
      <p:sp>
        <p:nvSpPr>
          <p:cNvPr id="3" name="TextBox 2"/>
          <p:cNvSpPr txBox="1"/>
          <p:nvPr/>
        </p:nvSpPr>
        <p:spPr>
          <a:xfrm>
            <a:off x="8229600" y="2808982"/>
            <a:ext cx="2209800" cy="1077218"/>
          </a:xfrm>
          <a:prstGeom prst="rect">
            <a:avLst/>
          </a:prstGeom>
          <a:noFill/>
        </p:spPr>
        <p:txBody>
          <a:bodyPr wrap="square" rtlCol="0">
            <a:spAutoFit/>
          </a:bodyPr>
          <a:lstStyle/>
          <a:p>
            <a:r>
              <a:rPr lang="en-US" sz="1600" b="1" u="sng" dirty="0">
                <a:solidFill>
                  <a:prstClr val="black"/>
                </a:solidFill>
              </a:rPr>
              <a:t>Program Types:</a:t>
            </a:r>
          </a:p>
          <a:p>
            <a:endParaRPr lang="en-US" sz="1600" dirty="0">
              <a:solidFill>
                <a:prstClr val="black"/>
              </a:solidFill>
            </a:endParaRPr>
          </a:p>
          <a:p>
            <a:r>
              <a:rPr lang="en-US" sz="1600" dirty="0">
                <a:solidFill>
                  <a:prstClr val="black"/>
                </a:solidFill>
              </a:rPr>
              <a:t>Outpatient </a:t>
            </a:r>
          </a:p>
          <a:p>
            <a:r>
              <a:rPr lang="en-US" sz="1600" dirty="0">
                <a:solidFill>
                  <a:prstClr val="black"/>
                </a:solidFill>
              </a:rPr>
              <a:t>(N = 55)</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5848200" cy="392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60600" y="5867400"/>
            <a:ext cx="5969000" cy="523220"/>
          </a:xfrm>
          <a:prstGeom prst="rect">
            <a:avLst/>
          </a:prstGeom>
        </p:spPr>
        <p:txBody>
          <a:bodyPr wrap="square">
            <a:spAutoFit/>
          </a:bodyPr>
          <a:lstStyle/>
          <a:p>
            <a:r>
              <a:rPr lang="en-US" sz="1400" dirty="0">
                <a:solidFill>
                  <a:prstClr val="black"/>
                </a:solidFill>
              </a:rPr>
              <a:t>Abilities [t(54) = 6.5, p&lt;.001]; Adjustment [t(54) = 6.3, p&lt;.001]; </a:t>
            </a:r>
          </a:p>
          <a:p>
            <a:r>
              <a:rPr lang="en-US" sz="1400" dirty="0">
                <a:solidFill>
                  <a:prstClr val="black"/>
                </a:solidFill>
              </a:rPr>
              <a:t>Participation [t(54) = 6.5, p&lt;.001].</a:t>
            </a:r>
          </a:p>
        </p:txBody>
      </p:sp>
    </p:spTree>
    <p:extLst>
      <p:ext uri="{BB962C8B-B14F-4D97-AF65-F5344CB8AC3E}">
        <p14:creationId xmlns:p14="http://schemas.microsoft.com/office/powerpoint/2010/main" val="422557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2183" y="2063261"/>
            <a:ext cx="7995139" cy="4093428"/>
          </a:xfrm>
          <a:prstGeom prst="rect">
            <a:avLst/>
          </a:prstGeom>
        </p:spPr>
        <p:txBody>
          <a:bodyPr wrap="square">
            <a:spAutoFit/>
          </a:bodyPr>
          <a:lstStyle/>
          <a:p>
            <a:pPr marL="685800" indent="-685800">
              <a:spcAft>
                <a:spcPts val="600"/>
              </a:spcAft>
              <a:buFont typeface="Arial" panose="020B0604020202020204" pitchFamily="34" charset="0"/>
              <a:buChar char="•"/>
            </a:pPr>
            <a:r>
              <a:rPr lang="en-US" sz="2400" b="1" dirty="0">
                <a:solidFill>
                  <a:srgbClr val="317282"/>
                </a:solidFill>
                <a:latin typeface="+mj-lt"/>
              </a:rPr>
              <a:t>Learn</a:t>
            </a:r>
            <a:r>
              <a:rPr lang="en-US" sz="2400" b="1" dirty="0">
                <a:latin typeface="+mj-lt"/>
                <a:ea typeface="+mj-ea"/>
                <a:cs typeface="+mj-cs"/>
              </a:rPr>
              <a:t> </a:t>
            </a:r>
            <a:r>
              <a:rPr lang="en-US" sz="2400" dirty="0">
                <a:latin typeface="+mj-lt"/>
                <a:ea typeface="+mj-ea"/>
                <a:cs typeface="+mj-cs"/>
              </a:rPr>
              <a:t>from leading experts in the field of brain injury</a:t>
            </a:r>
          </a:p>
          <a:p>
            <a:pPr marL="685800" indent="-685800">
              <a:spcAft>
                <a:spcPts val="600"/>
              </a:spcAft>
              <a:buFont typeface="Arial" panose="020B0604020202020204" pitchFamily="34" charset="0"/>
              <a:buChar char="•"/>
            </a:pPr>
            <a:r>
              <a:rPr lang="en-US" sz="2400" b="1" dirty="0">
                <a:solidFill>
                  <a:srgbClr val="317282"/>
                </a:solidFill>
                <a:latin typeface="+mj-lt"/>
              </a:rPr>
              <a:t>Exhibit</a:t>
            </a:r>
            <a:r>
              <a:rPr lang="en-US" sz="2400" dirty="0">
                <a:solidFill>
                  <a:srgbClr val="317282"/>
                </a:solidFill>
                <a:latin typeface="+mj-lt"/>
              </a:rPr>
              <a:t> </a:t>
            </a:r>
            <a:r>
              <a:rPr lang="en-US" sz="2400" dirty="0">
                <a:latin typeface="+mj-lt"/>
                <a:ea typeface="+mj-ea"/>
                <a:cs typeface="+mj-cs"/>
              </a:rPr>
              <a:t>at the Resource Fair</a:t>
            </a:r>
            <a:endParaRPr lang="en-US" sz="2400" b="1" dirty="0">
              <a:latin typeface="+mj-lt"/>
              <a:ea typeface="+mj-ea"/>
              <a:cs typeface="+mj-cs"/>
            </a:endParaRPr>
          </a:p>
          <a:p>
            <a:pPr marL="685800" indent="-685800">
              <a:spcAft>
                <a:spcPts val="600"/>
              </a:spcAft>
              <a:buFont typeface="Arial" panose="020B0604020202020204" pitchFamily="34" charset="0"/>
              <a:buChar char="•"/>
            </a:pPr>
            <a:r>
              <a:rPr lang="en-US" sz="2400" b="1" dirty="0">
                <a:solidFill>
                  <a:srgbClr val="317282"/>
                </a:solidFill>
                <a:latin typeface="+mj-lt"/>
              </a:rPr>
              <a:t>Sponsor</a:t>
            </a:r>
            <a:r>
              <a:rPr lang="en-US" sz="2400" b="1" dirty="0">
                <a:latin typeface="+mj-lt"/>
                <a:ea typeface="+mj-ea"/>
                <a:cs typeface="+mj-cs"/>
              </a:rPr>
              <a:t> </a:t>
            </a:r>
            <a:r>
              <a:rPr lang="en-US" sz="2400" dirty="0">
                <a:latin typeface="+mj-lt"/>
                <a:ea typeface="+mj-ea"/>
                <a:cs typeface="+mj-cs"/>
              </a:rPr>
              <a:t>and be recognized for your support and receive many fantastic benefits</a:t>
            </a:r>
          </a:p>
          <a:p>
            <a:pPr marL="685800" indent="-685800">
              <a:spcAft>
                <a:spcPts val="600"/>
              </a:spcAft>
              <a:buFont typeface="Arial" panose="020B0604020202020204" pitchFamily="34" charset="0"/>
              <a:buChar char="•"/>
            </a:pPr>
            <a:r>
              <a:rPr lang="en-US" sz="2400" b="1" dirty="0">
                <a:solidFill>
                  <a:srgbClr val="317282"/>
                </a:solidFill>
                <a:latin typeface="+mj-lt"/>
              </a:rPr>
              <a:t>Earn</a:t>
            </a:r>
            <a:r>
              <a:rPr lang="en-US" sz="2400" b="1" dirty="0">
                <a:latin typeface="+mj-lt"/>
                <a:ea typeface="+mj-ea"/>
                <a:cs typeface="+mj-cs"/>
              </a:rPr>
              <a:t> </a:t>
            </a:r>
            <a:r>
              <a:rPr lang="en-US" sz="2400" dirty="0">
                <a:latin typeface="+mj-lt"/>
                <a:ea typeface="+mj-ea"/>
                <a:cs typeface="+mj-cs"/>
              </a:rPr>
              <a:t>continuing education credits at </a:t>
            </a:r>
            <a:r>
              <a:rPr lang="en-US" sz="2400" b="1" dirty="0">
                <a:latin typeface="+mj-lt"/>
              </a:rPr>
              <a:t>no additional cost</a:t>
            </a:r>
            <a:r>
              <a:rPr lang="en-US" sz="2400" b="1" i="1" dirty="0">
                <a:latin typeface="+mj-lt"/>
                <a:ea typeface="+mj-ea"/>
                <a:cs typeface="+mj-cs"/>
              </a:rPr>
              <a:t>.</a:t>
            </a:r>
          </a:p>
          <a:p>
            <a:pPr marL="685800" indent="-685800">
              <a:spcAft>
                <a:spcPts val="600"/>
              </a:spcAft>
              <a:buFont typeface="Arial" panose="020B0604020202020204" pitchFamily="34" charset="0"/>
              <a:buChar char="•"/>
            </a:pPr>
            <a:r>
              <a:rPr lang="en-US" sz="2400" b="1" dirty="0">
                <a:solidFill>
                  <a:srgbClr val="317282"/>
                </a:solidFill>
                <a:latin typeface="+mj-lt"/>
              </a:rPr>
              <a:t>Experience </a:t>
            </a:r>
            <a:r>
              <a:rPr lang="en-US" sz="2400" dirty="0">
                <a:latin typeface="+mj-lt"/>
                <a:ea typeface="+mj-ea"/>
                <a:cs typeface="+mj-cs"/>
              </a:rPr>
              <a:t>a community of like-minded individuals from all over the State of Indiana working to improve and promote the collaboration of community resource providers.</a:t>
            </a:r>
            <a:endParaRPr lang="en-US" dirty="0">
              <a:solidFill>
                <a:srgbClr val="317282"/>
              </a:solidFill>
              <a:latin typeface="Lato Light"/>
            </a:endParaRPr>
          </a:p>
        </p:txBody>
      </p:sp>
      <p:pic>
        <p:nvPicPr>
          <p:cNvPr id="4" name="Picture 3" descr="cid:e49cabfd-a8b6-424c-b87f-027ba01a6685"/>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06364" y="329956"/>
            <a:ext cx="4072255" cy="1403350"/>
          </a:xfrm>
          <a:prstGeom prst="rect">
            <a:avLst/>
          </a:prstGeom>
          <a:noFill/>
          <a:ln>
            <a:noFill/>
          </a:ln>
        </p:spPr>
      </p:pic>
      <p:cxnSp>
        <p:nvCxnSpPr>
          <p:cNvPr id="5" name="Straight Connector 4"/>
          <p:cNvCxnSpPr/>
          <p:nvPr/>
        </p:nvCxnSpPr>
        <p:spPr>
          <a:xfrm>
            <a:off x="4781550" y="1581150"/>
            <a:ext cx="5962650" cy="0"/>
          </a:xfrm>
          <a:prstGeom prst="line">
            <a:avLst/>
          </a:prstGeom>
          <a:ln w="50800" cmpd="sng">
            <a:prstDash val="sysDot"/>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31952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4" name="Rectangle 3"/>
          <p:cNvSpPr/>
          <p:nvPr/>
        </p:nvSpPr>
        <p:spPr>
          <a:xfrm>
            <a:off x="2209800" y="1219201"/>
            <a:ext cx="7467600" cy="646331"/>
          </a:xfrm>
          <a:prstGeom prst="rect">
            <a:avLst/>
          </a:prstGeom>
        </p:spPr>
        <p:txBody>
          <a:bodyPr wrap="square">
            <a:spAutoFit/>
          </a:bodyPr>
          <a:lstStyle/>
          <a:p>
            <a:pPr algn="just"/>
            <a:r>
              <a:rPr lang="en-US" dirty="0">
                <a:solidFill>
                  <a:srgbClr val="F79646">
                    <a:lumMod val="75000"/>
                  </a:srgbClr>
                </a:solidFill>
              </a:rPr>
              <a:t>Reduce disability over time.</a:t>
            </a:r>
            <a:r>
              <a:rPr lang="en-US" dirty="0">
                <a:solidFill>
                  <a:prstClr val="black"/>
                </a:solidFill>
              </a:rPr>
              <a:t> This graph shows that lower scores are achieved at the home and community integration level.</a:t>
            </a:r>
          </a:p>
        </p:txBody>
      </p:sp>
      <p:sp>
        <p:nvSpPr>
          <p:cNvPr id="3" name="TextBox 2"/>
          <p:cNvSpPr txBox="1"/>
          <p:nvPr/>
        </p:nvSpPr>
        <p:spPr>
          <a:xfrm>
            <a:off x="8229600" y="2808982"/>
            <a:ext cx="2209800" cy="1077218"/>
          </a:xfrm>
          <a:prstGeom prst="rect">
            <a:avLst/>
          </a:prstGeom>
          <a:noFill/>
        </p:spPr>
        <p:txBody>
          <a:bodyPr wrap="square" rtlCol="0">
            <a:spAutoFit/>
          </a:bodyPr>
          <a:lstStyle/>
          <a:p>
            <a:r>
              <a:rPr lang="en-US" sz="1600" b="1" u="sng" dirty="0">
                <a:solidFill>
                  <a:prstClr val="black"/>
                </a:solidFill>
              </a:rPr>
              <a:t>Program Types:</a:t>
            </a:r>
          </a:p>
          <a:p>
            <a:endParaRPr lang="en-US" sz="1600" dirty="0">
              <a:solidFill>
                <a:prstClr val="black"/>
              </a:solidFill>
            </a:endParaRPr>
          </a:p>
          <a:p>
            <a:r>
              <a:rPr lang="en-US" sz="1600" dirty="0">
                <a:solidFill>
                  <a:prstClr val="black"/>
                </a:solidFill>
              </a:rPr>
              <a:t>Home &amp; Community</a:t>
            </a:r>
          </a:p>
          <a:p>
            <a:r>
              <a:rPr lang="en-US" sz="1600" dirty="0">
                <a:solidFill>
                  <a:prstClr val="black"/>
                </a:solidFill>
              </a:rPr>
              <a:t>(N = 15)</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1"/>
            <a:ext cx="5867400" cy="393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60600" y="5867400"/>
            <a:ext cx="5969000" cy="523220"/>
          </a:xfrm>
          <a:prstGeom prst="rect">
            <a:avLst/>
          </a:prstGeom>
        </p:spPr>
        <p:txBody>
          <a:bodyPr wrap="square">
            <a:spAutoFit/>
          </a:bodyPr>
          <a:lstStyle/>
          <a:p>
            <a:r>
              <a:rPr lang="en-US" sz="1400" dirty="0">
                <a:solidFill>
                  <a:prstClr val="black"/>
                </a:solidFill>
              </a:rPr>
              <a:t>Abilities [t(14) = 2.4, p&lt;.03]; Adjustment [t(14) = 2.5, p&lt;.02]; </a:t>
            </a:r>
          </a:p>
          <a:p>
            <a:r>
              <a:rPr lang="en-US" sz="1400" dirty="0">
                <a:solidFill>
                  <a:prstClr val="black"/>
                </a:solidFill>
              </a:rPr>
              <a:t>Participation [t(14) = 2.7, p&lt;.02].</a:t>
            </a:r>
          </a:p>
        </p:txBody>
      </p:sp>
    </p:spTree>
    <p:extLst>
      <p:ext uri="{BB962C8B-B14F-4D97-AF65-F5344CB8AC3E}">
        <p14:creationId xmlns:p14="http://schemas.microsoft.com/office/powerpoint/2010/main" val="714070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80" y="2209800"/>
            <a:ext cx="5723920" cy="1143000"/>
          </a:xfrm>
        </p:spPr>
        <p:txBody>
          <a:bodyPr>
            <a:normAutofit/>
          </a:bodyPr>
          <a:lstStyle/>
          <a:p>
            <a:pPr algn="l"/>
            <a:r>
              <a:rPr lang="en-US" sz="2800" dirty="0">
                <a:solidFill>
                  <a:srgbClr val="77297D"/>
                </a:solidFill>
                <a:latin typeface="HelveticaNeueLT Std" pitchFamily="34" charset="0"/>
              </a:rPr>
              <a:t>Modeling Outcomes</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Tree>
    <p:extLst>
      <p:ext uri="{BB962C8B-B14F-4D97-AF65-F5344CB8AC3E}">
        <p14:creationId xmlns:p14="http://schemas.microsoft.com/office/powerpoint/2010/main" val="1459382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52400"/>
            <a:ext cx="8229600" cy="1143000"/>
          </a:xfrm>
        </p:spPr>
        <p:txBody>
          <a:bodyPr>
            <a:normAutofit/>
          </a:bodyPr>
          <a:lstStyle/>
          <a:p>
            <a:pPr algn="l"/>
            <a:r>
              <a:rPr lang="en-US" sz="2800" dirty="0">
                <a:solidFill>
                  <a:srgbClr val="77297D"/>
                </a:solidFill>
                <a:latin typeface="HelveticaNeueLT Std" pitchFamily="34" charset="0"/>
              </a:rPr>
              <a:t>Treatment Model of Care – Rasch Analysis</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5" name="TextBox 4"/>
          <p:cNvSpPr txBox="1"/>
          <p:nvPr/>
        </p:nvSpPr>
        <p:spPr>
          <a:xfrm>
            <a:off x="2103120" y="1066801"/>
            <a:ext cx="8032720" cy="5632311"/>
          </a:xfrm>
          <a:prstGeom prst="rect">
            <a:avLst/>
          </a:prstGeom>
          <a:noFill/>
        </p:spPr>
        <p:txBody>
          <a:bodyPr wrap="square" rtlCol="0">
            <a:spAutoFit/>
          </a:bodyPr>
          <a:lstStyle/>
          <a:p>
            <a:r>
              <a:rPr lang="en-US" dirty="0">
                <a:solidFill>
                  <a:srgbClr val="FF0000"/>
                </a:solidFill>
              </a:rPr>
              <a:t>Audition</a:t>
            </a:r>
          </a:p>
          <a:p>
            <a:r>
              <a:rPr lang="en-US" dirty="0">
                <a:solidFill>
                  <a:srgbClr val="FF0000"/>
                </a:solidFill>
              </a:rPr>
              <a:t>Dizziness</a:t>
            </a:r>
          </a:p>
          <a:p>
            <a:r>
              <a:rPr lang="en-US" dirty="0">
                <a:solidFill>
                  <a:srgbClr val="FF0000"/>
                </a:solidFill>
              </a:rPr>
              <a:t>Motor Speech</a:t>
            </a:r>
          </a:p>
          <a:p>
            <a:r>
              <a:rPr lang="en-US" dirty="0">
                <a:solidFill>
                  <a:srgbClr val="FF0000"/>
                </a:solidFill>
              </a:rPr>
              <a:t>Pain/Headache, Vision, Use of Hands</a:t>
            </a:r>
          </a:p>
          <a:p>
            <a:r>
              <a:rPr lang="en-US" dirty="0">
                <a:solidFill>
                  <a:prstClr val="black"/>
                </a:solidFill>
              </a:rPr>
              <a:t>--</a:t>
            </a:r>
          </a:p>
          <a:p>
            <a:r>
              <a:rPr lang="en-US" dirty="0">
                <a:solidFill>
                  <a:prstClr val="black"/>
                </a:solidFill>
              </a:rPr>
              <a:t>Inappropriate Social, Irritability, Symptom Sensitivity</a:t>
            </a:r>
            <a:endParaRPr lang="en-US" b="1" dirty="0">
              <a:solidFill>
                <a:srgbClr val="7030A0"/>
              </a:solidFill>
            </a:endParaRPr>
          </a:p>
          <a:p>
            <a:r>
              <a:rPr lang="en-US" b="1" dirty="0">
                <a:solidFill>
                  <a:srgbClr val="7030A0"/>
                </a:solidFill>
              </a:rPr>
              <a:t>Depression</a:t>
            </a:r>
            <a:r>
              <a:rPr lang="en-US" dirty="0">
                <a:solidFill>
                  <a:prstClr val="black"/>
                </a:solidFill>
              </a:rPr>
              <a:t>, </a:t>
            </a:r>
            <a:r>
              <a:rPr lang="en-US" dirty="0">
                <a:solidFill>
                  <a:srgbClr val="F79646">
                    <a:lumMod val="75000"/>
                  </a:srgbClr>
                </a:solidFill>
              </a:rPr>
              <a:t>Fund of Information, Visual Perception</a:t>
            </a:r>
          </a:p>
          <a:p>
            <a:r>
              <a:rPr lang="en-US" b="1" dirty="0">
                <a:solidFill>
                  <a:srgbClr val="7030A0"/>
                </a:solidFill>
              </a:rPr>
              <a:t>Anxiety</a:t>
            </a:r>
            <a:r>
              <a:rPr lang="en-US" dirty="0">
                <a:solidFill>
                  <a:prstClr val="black"/>
                </a:solidFill>
              </a:rPr>
              <a:t>, Fatigue, Mobility, </a:t>
            </a:r>
            <a:r>
              <a:rPr lang="en-US" dirty="0">
                <a:solidFill>
                  <a:srgbClr val="F79646">
                    <a:lumMod val="75000"/>
                  </a:srgbClr>
                </a:solidFill>
              </a:rPr>
              <a:t>Non-Verbal Communication, Verbal Communication</a:t>
            </a:r>
          </a:p>
          <a:p>
            <a:r>
              <a:rPr lang="en-US" dirty="0">
                <a:solidFill>
                  <a:prstClr val="black"/>
                </a:solidFill>
              </a:rPr>
              <a:t>--</a:t>
            </a:r>
          </a:p>
          <a:p>
            <a:r>
              <a:rPr lang="en-US" dirty="0">
                <a:solidFill>
                  <a:prstClr val="black"/>
                </a:solidFill>
              </a:rPr>
              <a:t>Self-Care</a:t>
            </a:r>
            <a:endParaRPr lang="en-US" b="1" dirty="0">
              <a:solidFill>
                <a:srgbClr val="C0504D"/>
              </a:solidFill>
            </a:endParaRPr>
          </a:p>
          <a:p>
            <a:r>
              <a:rPr lang="en-US" dirty="0">
                <a:solidFill>
                  <a:prstClr val="black"/>
                </a:solidFill>
              </a:rPr>
              <a:t>Family Function</a:t>
            </a:r>
          </a:p>
          <a:p>
            <a:r>
              <a:rPr lang="en-US" dirty="0">
                <a:solidFill>
                  <a:srgbClr val="F79646">
                    <a:lumMod val="75000"/>
                  </a:srgbClr>
                </a:solidFill>
              </a:rPr>
              <a:t>--</a:t>
            </a:r>
          </a:p>
          <a:p>
            <a:r>
              <a:rPr lang="en-US" b="1" u="sng" dirty="0">
                <a:solidFill>
                  <a:srgbClr val="F79646">
                    <a:lumMod val="75000"/>
                  </a:srgbClr>
                </a:solidFill>
              </a:rPr>
              <a:t>Initiation,</a:t>
            </a:r>
            <a:r>
              <a:rPr lang="en-US" dirty="0">
                <a:solidFill>
                  <a:srgbClr val="F79646">
                    <a:lumMod val="75000"/>
                  </a:srgbClr>
                </a:solidFill>
              </a:rPr>
              <a:t> </a:t>
            </a:r>
            <a:r>
              <a:rPr lang="en-US" dirty="0">
                <a:solidFill>
                  <a:srgbClr val="C0504D"/>
                </a:solidFill>
              </a:rPr>
              <a:t>Productivity</a:t>
            </a:r>
          </a:p>
          <a:p>
            <a:r>
              <a:rPr lang="en-US" dirty="0">
                <a:solidFill>
                  <a:srgbClr val="F79646">
                    <a:lumMod val="75000"/>
                  </a:srgbClr>
                </a:solidFill>
              </a:rPr>
              <a:t>Attention, Impaired Awareness, Memory</a:t>
            </a:r>
          </a:p>
          <a:p>
            <a:r>
              <a:rPr lang="en-US" dirty="0">
                <a:solidFill>
                  <a:srgbClr val="F79646">
                    <a:lumMod val="75000"/>
                  </a:srgbClr>
                </a:solidFill>
              </a:rPr>
              <a:t>Novel Problem Solving, </a:t>
            </a:r>
            <a:r>
              <a:rPr lang="en-US" dirty="0">
                <a:solidFill>
                  <a:srgbClr val="C0504D"/>
                </a:solidFill>
              </a:rPr>
              <a:t>Social Contact</a:t>
            </a:r>
            <a:endParaRPr lang="en-US" b="1" dirty="0">
              <a:solidFill>
                <a:srgbClr val="C0504D"/>
              </a:solidFill>
            </a:endParaRPr>
          </a:p>
          <a:p>
            <a:r>
              <a:rPr lang="en-US" dirty="0">
                <a:solidFill>
                  <a:srgbClr val="C0504D">
                    <a:lumMod val="75000"/>
                  </a:srgbClr>
                </a:solidFill>
              </a:rPr>
              <a:t>--</a:t>
            </a:r>
          </a:p>
          <a:p>
            <a:r>
              <a:rPr lang="en-US" dirty="0">
                <a:solidFill>
                  <a:srgbClr val="C0504D">
                    <a:lumMod val="75000"/>
                  </a:srgbClr>
                </a:solidFill>
              </a:rPr>
              <a:t>Leisure and Recreation</a:t>
            </a:r>
            <a:endParaRPr lang="en-US" b="1" dirty="0">
              <a:solidFill>
                <a:srgbClr val="C0504D">
                  <a:lumMod val="75000"/>
                </a:srgbClr>
              </a:solidFill>
            </a:endParaRPr>
          </a:p>
          <a:p>
            <a:r>
              <a:rPr lang="en-US" dirty="0">
                <a:solidFill>
                  <a:srgbClr val="C0504D">
                    <a:lumMod val="75000"/>
                  </a:srgbClr>
                </a:solidFill>
              </a:rPr>
              <a:t>Money Management</a:t>
            </a:r>
          </a:p>
          <a:p>
            <a:r>
              <a:rPr lang="en-US" dirty="0">
                <a:solidFill>
                  <a:srgbClr val="C0504D">
                    <a:lumMod val="75000"/>
                  </a:srgbClr>
                </a:solidFill>
              </a:rPr>
              <a:t>Home Skills</a:t>
            </a:r>
          </a:p>
          <a:p>
            <a:r>
              <a:rPr lang="en-US" dirty="0">
                <a:solidFill>
                  <a:srgbClr val="C0504D">
                    <a:lumMod val="75000"/>
                  </a:srgbClr>
                </a:solidFill>
              </a:rPr>
              <a:t>Transportation Use</a:t>
            </a:r>
          </a:p>
        </p:txBody>
      </p:sp>
    </p:spTree>
    <p:extLst>
      <p:ext uri="{BB962C8B-B14F-4D97-AF65-F5344CB8AC3E}">
        <p14:creationId xmlns:p14="http://schemas.microsoft.com/office/powerpoint/2010/main" val="2983874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80" y="2209800"/>
            <a:ext cx="5723920" cy="1143000"/>
          </a:xfrm>
        </p:spPr>
        <p:txBody>
          <a:bodyPr>
            <a:normAutofit/>
          </a:bodyPr>
          <a:lstStyle/>
          <a:p>
            <a:pPr algn="l"/>
            <a:r>
              <a:rPr lang="en-US" sz="2800" dirty="0">
                <a:solidFill>
                  <a:srgbClr val="77297D"/>
                </a:solidFill>
                <a:latin typeface="HelveticaNeueLT Std" pitchFamily="34" charset="0"/>
              </a:rPr>
              <a:t>Efficacy</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Tree>
    <p:extLst>
      <p:ext uri="{BB962C8B-B14F-4D97-AF65-F5344CB8AC3E}">
        <p14:creationId xmlns:p14="http://schemas.microsoft.com/office/powerpoint/2010/main" val="2972055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1959580" y="1295400"/>
            <a:ext cx="8216900" cy="1754326"/>
          </a:xfrm>
          <a:prstGeom prst="rect">
            <a:avLst/>
          </a:prstGeom>
        </p:spPr>
        <p:txBody>
          <a:bodyPr wrap="square">
            <a:spAutoFit/>
          </a:bodyPr>
          <a:lstStyle/>
          <a:p>
            <a:pPr algn="just"/>
            <a:r>
              <a:rPr lang="en-US" dirty="0">
                <a:solidFill>
                  <a:srgbClr val="F79646">
                    <a:lumMod val="75000"/>
                  </a:srgbClr>
                </a:solidFill>
              </a:rPr>
              <a:t>The efficacy of care has to be demonstrated to show that gains can be made. </a:t>
            </a:r>
          </a:p>
          <a:p>
            <a:pPr algn="just"/>
            <a:endParaRPr lang="en-US" dirty="0">
              <a:solidFill>
                <a:srgbClr val="F79646">
                  <a:lumMod val="75000"/>
                </a:srgbClr>
              </a:solidFill>
            </a:endParaRPr>
          </a:p>
          <a:p>
            <a:pPr algn="just"/>
            <a:r>
              <a:rPr lang="en-US" dirty="0">
                <a:solidFill>
                  <a:srgbClr val="F79646">
                    <a:lumMod val="75000"/>
                  </a:srgbClr>
                </a:solidFill>
              </a:rPr>
              <a:t>Considerations of Efficacy…</a:t>
            </a:r>
          </a:p>
          <a:p>
            <a:pPr algn="just"/>
            <a:endParaRPr lang="en-US" dirty="0">
              <a:solidFill>
                <a:prstClr val="black"/>
              </a:solidFill>
            </a:endParaRPr>
          </a:p>
          <a:p>
            <a:pPr marL="285750" indent="-285750" algn="just">
              <a:buFont typeface="Arial" panose="020B0604020202020204" pitchFamily="34" charset="0"/>
              <a:buChar char="•"/>
            </a:pPr>
            <a:r>
              <a:rPr lang="en-US" dirty="0">
                <a:solidFill>
                  <a:prstClr val="black"/>
                </a:solidFill>
              </a:rPr>
              <a:t>Application of skills to real-world context.</a:t>
            </a:r>
          </a:p>
          <a:p>
            <a:pPr algn="just"/>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88392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70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1891506" y="1371601"/>
            <a:ext cx="8216900" cy="1200329"/>
          </a:xfrm>
          <a:prstGeom prst="rect">
            <a:avLst/>
          </a:prstGeom>
        </p:spPr>
        <p:txBody>
          <a:bodyPr wrap="square">
            <a:spAutoFit/>
          </a:bodyPr>
          <a:lstStyle/>
          <a:p>
            <a:pPr algn="just"/>
            <a:r>
              <a:rPr lang="en-US" dirty="0">
                <a:solidFill>
                  <a:srgbClr val="F79646">
                    <a:lumMod val="75000"/>
                  </a:srgbClr>
                </a:solidFill>
              </a:rPr>
              <a:t>The efficacy of care has to be demonstrated to show that gains can be made. </a:t>
            </a:r>
          </a:p>
          <a:p>
            <a:pPr algn="just"/>
            <a:endParaRPr lang="en-US" dirty="0">
              <a:solidFill>
                <a:srgbClr val="F79646">
                  <a:lumMod val="75000"/>
                </a:srgbClr>
              </a:solidFill>
            </a:endParaRPr>
          </a:p>
          <a:p>
            <a:pPr algn="just"/>
            <a:r>
              <a:rPr lang="en-US" dirty="0">
                <a:solidFill>
                  <a:srgbClr val="F79646">
                    <a:lumMod val="75000"/>
                  </a:srgbClr>
                </a:solidFill>
              </a:rPr>
              <a:t>Considerations of Efficacy…</a:t>
            </a:r>
          </a:p>
          <a:p>
            <a:pPr marL="285750" indent="-285750" algn="just">
              <a:buFont typeface="Arial" panose="020B0604020202020204" pitchFamily="34" charset="0"/>
              <a:buChar char="•"/>
            </a:pPr>
            <a:r>
              <a:rPr lang="en-US" dirty="0">
                <a:solidFill>
                  <a:prstClr val="black"/>
                </a:solidFill>
              </a:rPr>
              <a:t>Application of skills to real-world context.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1"/>
            <a:ext cx="8686801"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097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2438400" y="2566707"/>
            <a:ext cx="7086600" cy="1877437"/>
          </a:xfrm>
          <a:prstGeom prst="rect">
            <a:avLst/>
          </a:prstGeom>
        </p:spPr>
        <p:txBody>
          <a:bodyPr wrap="square">
            <a:spAutoFit/>
          </a:bodyPr>
          <a:lstStyle/>
          <a:p>
            <a:pPr algn="just"/>
            <a:r>
              <a:rPr lang="en-US" sz="3200" dirty="0">
                <a:solidFill>
                  <a:srgbClr val="F79646">
                    <a:lumMod val="75000"/>
                  </a:srgbClr>
                </a:solidFill>
              </a:rPr>
              <a:t>Targeted Interventions</a:t>
            </a:r>
          </a:p>
          <a:p>
            <a:pPr algn="just"/>
            <a:endParaRPr lang="en-US" sz="3200" dirty="0">
              <a:solidFill>
                <a:srgbClr val="F79646">
                  <a:lumMod val="75000"/>
                </a:srgbClr>
              </a:solidFill>
            </a:endParaRPr>
          </a:p>
          <a:p>
            <a:pPr algn="just"/>
            <a:r>
              <a:rPr lang="en-US" sz="2000" dirty="0">
                <a:solidFill>
                  <a:prstClr val="black"/>
                </a:solidFill>
              </a:rPr>
              <a:t>Improved functional outcomes for community living.</a:t>
            </a:r>
          </a:p>
          <a:p>
            <a:pPr algn="just"/>
            <a:endParaRPr lang="en-US" sz="3200" dirty="0">
              <a:solidFill>
                <a:prstClr val="black"/>
              </a:solidFill>
            </a:endParaRPr>
          </a:p>
        </p:txBody>
      </p:sp>
    </p:spTree>
    <p:extLst>
      <p:ext uri="{BB962C8B-B14F-4D97-AF65-F5344CB8AC3E}">
        <p14:creationId xmlns:p14="http://schemas.microsoft.com/office/powerpoint/2010/main" val="896166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2057400" y="1676400"/>
            <a:ext cx="7543800" cy="3970318"/>
          </a:xfrm>
          <a:prstGeom prst="rect">
            <a:avLst/>
          </a:prstGeom>
        </p:spPr>
        <p:txBody>
          <a:bodyPr wrap="square">
            <a:spAutoFit/>
          </a:bodyPr>
          <a:lstStyle/>
          <a:p>
            <a:pPr algn="just"/>
            <a:r>
              <a:rPr lang="en-US" sz="2800" dirty="0">
                <a:solidFill>
                  <a:srgbClr val="F79646">
                    <a:lumMod val="75000"/>
                  </a:srgbClr>
                </a:solidFill>
              </a:rPr>
              <a:t>Targeted Interventions</a:t>
            </a:r>
          </a:p>
          <a:p>
            <a:pPr algn="just"/>
            <a:endParaRPr lang="en-US" sz="3200" dirty="0">
              <a:solidFill>
                <a:srgbClr val="F79646">
                  <a:lumMod val="75000"/>
                </a:srgbClr>
              </a:solidFill>
            </a:endParaRPr>
          </a:p>
          <a:p>
            <a:pPr algn="just"/>
            <a:r>
              <a:rPr lang="en-US" sz="2000" dirty="0">
                <a:solidFill>
                  <a:prstClr val="black"/>
                </a:solidFill>
              </a:rPr>
              <a:t>Research has demonstrated that Initiation, Self-Care skills and Home Skills are the key ingredients to all levels of care. Combined, these elements account for 45% of outcome in post-hospital care. </a:t>
            </a:r>
          </a:p>
          <a:p>
            <a:pPr algn="just"/>
            <a:endParaRPr lang="en-US" sz="2000" dirty="0">
              <a:solidFill>
                <a:prstClr val="black"/>
              </a:solidFill>
            </a:endParaRPr>
          </a:p>
          <a:p>
            <a:pPr algn="just"/>
            <a:r>
              <a:rPr lang="en-US" sz="2000" dirty="0">
                <a:solidFill>
                  <a:prstClr val="black"/>
                </a:solidFill>
              </a:rPr>
              <a:t>For long-term care, these skills are essential to healthy living and continue to work the brain in a capacity that reduces care cost (e.g., lower cost of supervision, greater focus toward independence).</a:t>
            </a:r>
          </a:p>
          <a:p>
            <a:pPr algn="just"/>
            <a:endParaRPr lang="en-US" sz="1600" dirty="0">
              <a:solidFill>
                <a:prstClr val="black"/>
              </a:solidFill>
            </a:endParaRPr>
          </a:p>
          <a:p>
            <a:pPr algn="just"/>
            <a:endParaRPr lang="en-US" sz="1600" dirty="0">
              <a:solidFill>
                <a:prstClr val="black"/>
              </a:solidFill>
            </a:endParaRPr>
          </a:p>
          <a:p>
            <a:pPr algn="just"/>
            <a:r>
              <a:rPr lang="en-US" sz="1600" dirty="0">
                <a:solidFill>
                  <a:prstClr val="black"/>
                </a:solidFill>
              </a:rPr>
              <a:t>						Lewis &amp; Horn, 2019</a:t>
            </a:r>
          </a:p>
        </p:txBody>
      </p:sp>
    </p:spTree>
    <p:extLst>
      <p:ext uri="{BB962C8B-B14F-4D97-AF65-F5344CB8AC3E}">
        <p14:creationId xmlns:p14="http://schemas.microsoft.com/office/powerpoint/2010/main" val="3243650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 – Targeted Interventions</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graphicFrame>
        <p:nvGraphicFramePr>
          <p:cNvPr id="5" name="Diagram 4"/>
          <p:cNvGraphicFramePr/>
          <p:nvPr>
            <p:extLst/>
          </p:nvPr>
        </p:nvGraphicFramePr>
        <p:xfrm>
          <a:off x="1676400" y="14478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379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 – Targeted Interventions</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graphicFrame>
        <p:nvGraphicFramePr>
          <p:cNvPr id="6" name="Diagram 5"/>
          <p:cNvGraphicFramePr/>
          <p:nvPr>
            <p:extLst/>
          </p:nvPr>
        </p:nvGraphicFramePr>
        <p:xfrm>
          <a:off x="1752600" y="16002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02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131" y="2327857"/>
            <a:ext cx="9999454" cy="3791590"/>
          </a:xfrm>
        </p:spPr>
        <p:txBody>
          <a:bodyPr/>
          <a:lstStyle/>
          <a:p>
            <a:pPr>
              <a:spcBef>
                <a:spcPts val="0"/>
              </a:spcBef>
            </a:pPr>
            <a:r>
              <a:rPr lang="en-US" sz="3600" b="1" dirty="0">
                <a:solidFill>
                  <a:schemeClr val="tx1"/>
                </a:solidFill>
                <a:ea typeface="+mn-ea"/>
                <a:cs typeface="+mn-cs"/>
              </a:rPr>
              <a:t>Register online to attend, </a:t>
            </a:r>
            <a:br>
              <a:rPr lang="en-US" sz="3600" b="1" dirty="0">
                <a:solidFill>
                  <a:schemeClr val="tx1"/>
                </a:solidFill>
                <a:ea typeface="+mn-ea"/>
                <a:cs typeface="+mn-cs"/>
              </a:rPr>
            </a:br>
            <a:r>
              <a:rPr lang="en-US" sz="3600" b="1" dirty="0">
                <a:solidFill>
                  <a:schemeClr val="tx1"/>
                </a:solidFill>
                <a:ea typeface="+mn-ea"/>
                <a:cs typeface="+mn-cs"/>
              </a:rPr>
              <a:t>sponsor and/or exhibit</a:t>
            </a:r>
            <a:br>
              <a:rPr lang="en-US" sz="3600" b="1" dirty="0">
                <a:solidFill>
                  <a:schemeClr val="tx1"/>
                </a:solidFill>
                <a:ea typeface="+mn-ea"/>
                <a:cs typeface="+mn-cs"/>
              </a:rPr>
            </a:br>
            <a:br>
              <a:rPr lang="en-US" sz="1050" b="1" dirty="0">
                <a:solidFill>
                  <a:schemeClr val="tx1"/>
                </a:solidFill>
                <a:ea typeface="+mn-ea"/>
                <a:cs typeface="+mn-cs"/>
              </a:rPr>
            </a:br>
            <a:r>
              <a:rPr lang="en-US" sz="2400" b="1" dirty="0">
                <a:solidFill>
                  <a:schemeClr val="tx1"/>
                </a:solidFill>
                <a:hlinkClick r:id="rId2"/>
              </a:rPr>
              <a:t>https://www.resourcefacilitationrtc.com/events</a:t>
            </a:r>
            <a:br>
              <a:rPr lang="en-US" sz="2400" b="1" dirty="0">
                <a:solidFill>
                  <a:schemeClr val="tx1"/>
                </a:solidFill>
              </a:rPr>
            </a:br>
            <a:br>
              <a:rPr lang="en-US" sz="2400" b="1" dirty="0">
                <a:solidFill>
                  <a:schemeClr val="tx1"/>
                </a:solidFill>
              </a:rPr>
            </a:br>
            <a:r>
              <a:rPr lang="en-US" sz="3600" dirty="0">
                <a:solidFill>
                  <a:schemeClr val="tx1"/>
                </a:solidFill>
                <a:ea typeface="+mn-ea"/>
                <a:cs typeface="+mn-cs"/>
              </a:rPr>
              <a:t>For more information, contact: </a:t>
            </a:r>
            <a:br>
              <a:rPr lang="en-US" sz="3600" dirty="0">
                <a:solidFill>
                  <a:schemeClr val="tx1"/>
                </a:solidFill>
                <a:ea typeface="+mn-ea"/>
                <a:cs typeface="+mn-cs"/>
              </a:rPr>
            </a:br>
            <a:br>
              <a:rPr lang="en-US" sz="1050" b="0" dirty="0">
                <a:solidFill>
                  <a:schemeClr val="tx1"/>
                </a:solidFill>
                <a:ea typeface="+mn-ea"/>
                <a:cs typeface="+mn-cs"/>
              </a:rPr>
            </a:br>
            <a:r>
              <a:rPr lang="en-US" sz="2400" b="0" dirty="0">
                <a:solidFill>
                  <a:schemeClr val="tx1"/>
                </a:solidFill>
                <a:ea typeface="+mn-ea"/>
                <a:cs typeface="+mn-cs"/>
              </a:rPr>
              <a:t>Wendy Waldman at 317.329.2235 or </a:t>
            </a:r>
            <a:r>
              <a:rPr lang="en-US" sz="2400" b="1" dirty="0">
                <a:solidFill>
                  <a:schemeClr val="tx1"/>
                </a:solidFill>
                <a:ea typeface="+mn-ea"/>
                <a:cs typeface="+mn-cs"/>
                <a:hlinkClick r:id="rId3"/>
              </a:rPr>
              <a:t>wendy.waldman@rhin.com</a:t>
            </a:r>
            <a:r>
              <a:rPr lang="en-US" sz="2400" b="1" dirty="0">
                <a:solidFill>
                  <a:schemeClr val="tx1"/>
                </a:solidFill>
                <a:ea typeface="+mn-ea"/>
                <a:cs typeface="+mn-cs"/>
              </a:rPr>
              <a:t>  </a:t>
            </a:r>
            <a:br>
              <a:rPr lang="en-US" sz="2400" dirty="0">
                <a:solidFill>
                  <a:schemeClr val="tx1"/>
                </a:solidFill>
              </a:rPr>
            </a:br>
            <a:endParaRPr lang="en-US" sz="2400" b="1" dirty="0">
              <a:solidFill>
                <a:schemeClr val="tx1"/>
              </a:solidFill>
              <a:ea typeface="+mn-ea"/>
              <a:cs typeface="+mn-cs"/>
            </a:endParaRPr>
          </a:p>
        </p:txBody>
      </p:sp>
      <p:pic>
        <p:nvPicPr>
          <p:cNvPr id="3" name="Picture 2" descr="cid:e49cabfd-a8b6-424c-b87f-027ba01a6685"/>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259165" y="587864"/>
            <a:ext cx="4072255" cy="1403350"/>
          </a:xfrm>
          <a:prstGeom prst="rect">
            <a:avLst/>
          </a:prstGeom>
          <a:noFill/>
          <a:ln>
            <a:noFill/>
          </a:ln>
        </p:spPr>
      </p:pic>
      <p:cxnSp>
        <p:nvCxnSpPr>
          <p:cNvPr id="4" name="Straight Connector 3"/>
          <p:cNvCxnSpPr/>
          <p:nvPr/>
        </p:nvCxnSpPr>
        <p:spPr>
          <a:xfrm>
            <a:off x="3105150" y="2219325"/>
            <a:ext cx="5962650" cy="0"/>
          </a:xfrm>
          <a:prstGeom prst="line">
            <a:avLst/>
          </a:prstGeom>
          <a:ln w="50800" cmpd="sng">
            <a:prstDash val="sysDot"/>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59379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 – Targeted Interventions</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graphicFrame>
        <p:nvGraphicFramePr>
          <p:cNvPr id="6" name="Diagram 5"/>
          <p:cNvGraphicFramePr/>
          <p:nvPr>
            <p:extLst/>
          </p:nvPr>
        </p:nvGraphicFramePr>
        <p:xfrm>
          <a:off x="1905000" y="1676400"/>
          <a:ext cx="8458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252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1944340" y="1981200"/>
            <a:ext cx="8216900" cy="2677656"/>
          </a:xfrm>
          <a:prstGeom prst="rect">
            <a:avLst/>
          </a:prstGeom>
        </p:spPr>
        <p:txBody>
          <a:bodyPr wrap="square">
            <a:spAutoFit/>
          </a:bodyPr>
          <a:lstStyle/>
          <a:p>
            <a:pPr algn="just"/>
            <a:r>
              <a:rPr lang="en-US" sz="2400" dirty="0">
                <a:solidFill>
                  <a:srgbClr val="F79646">
                    <a:lumMod val="75000"/>
                  </a:srgbClr>
                </a:solidFill>
              </a:rPr>
              <a:t>The efficacy of care has to be demonstrated to show that gains can be made. </a:t>
            </a:r>
          </a:p>
          <a:p>
            <a:pPr algn="just"/>
            <a:endParaRPr lang="en-US" sz="2400" dirty="0">
              <a:solidFill>
                <a:srgbClr val="F79646">
                  <a:lumMod val="75000"/>
                </a:srgbClr>
              </a:solidFill>
            </a:endParaRPr>
          </a:p>
          <a:p>
            <a:pPr algn="just"/>
            <a:r>
              <a:rPr lang="en-US" sz="2400" dirty="0">
                <a:solidFill>
                  <a:srgbClr val="F79646">
                    <a:lumMod val="75000"/>
                  </a:srgbClr>
                </a:solidFill>
              </a:rPr>
              <a:t>Considerations of Efficacy…</a:t>
            </a:r>
          </a:p>
          <a:p>
            <a:pPr algn="just"/>
            <a:endParaRPr lang="en-US" sz="2400" dirty="0">
              <a:solidFill>
                <a:prstClr val="black"/>
              </a:solidFill>
            </a:endParaRPr>
          </a:p>
          <a:p>
            <a:pPr marL="285750" indent="-285750" algn="just">
              <a:buFont typeface="Arial" panose="020B0604020202020204" pitchFamily="34" charset="0"/>
              <a:buChar char="•"/>
            </a:pPr>
            <a:r>
              <a:rPr lang="en-US" sz="2400" dirty="0">
                <a:solidFill>
                  <a:prstClr val="black"/>
                </a:solidFill>
              </a:rPr>
              <a:t>Prevention of decline through the aging process.</a:t>
            </a:r>
          </a:p>
          <a:p>
            <a:pPr marL="285750" indent="-285750" algn="just">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1069936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 – Prevention</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268" y="1524000"/>
            <a:ext cx="866313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76268" y="5791201"/>
            <a:ext cx="8663133" cy="646331"/>
          </a:xfrm>
          <a:prstGeom prst="rect">
            <a:avLst/>
          </a:prstGeom>
          <a:noFill/>
        </p:spPr>
        <p:txBody>
          <a:bodyPr wrap="square" rtlCol="0">
            <a:spAutoFit/>
          </a:bodyPr>
          <a:lstStyle/>
          <a:p>
            <a:pPr algn="just"/>
            <a:r>
              <a:rPr lang="en-US" dirty="0">
                <a:solidFill>
                  <a:prstClr val="black"/>
                </a:solidFill>
              </a:rPr>
              <a:t>Goal: an individual will continue to maintain their gains; the graph demonstrates that phenomenon with appropriate care for the appropriate length of time.</a:t>
            </a:r>
          </a:p>
        </p:txBody>
      </p:sp>
    </p:spTree>
    <p:extLst>
      <p:ext uri="{BB962C8B-B14F-4D97-AF65-F5344CB8AC3E}">
        <p14:creationId xmlns:p14="http://schemas.microsoft.com/office/powerpoint/2010/main" val="489328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2653"/>
            <a:ext cx="8229600" cy="1143000"/>
          </a:xfrm>
        </p:spPr>
        <p:txBody>
          <a:bodyPr>
            <a:normAutofit/>
          </a:bodyPr>
          <a:lstStyle/>
          <a:p>
            <a:pPr algn="l"/>
            <a:r>
              <a:rPr lang="en-US" sz="2800" dirty="0">
                <a:solidFill>
                  <a:srgbClr val="77297D"/>
                </a:solidFill>
                <a:latin typeface="HelveticaNeueLT Std" pitchFamily="34" charset="0"/>
              </a:rPr>
              <a:t>Treatment Efficacy – Prevention</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3" name="TextBox 2"/>
          <p:cNvSpPr txBox="1"/>
          <p:nvPr/>
        </p:nvSpPr>
        <p:spPr>
          <a:xfrm>
            <a:off x="1987614" y="5334001"/>
            <a:ext cx="8375586" cy="1200329"/>
          </a:xfrm>
          <a:prstGeom prst="rect">
            <a:avLst/>
          </a:prstGeom>
          <a:noFill/>
        </p:spPr>
        <p:txBody>
          <a:bodyPr wrap="square" rtlCol="0">
            <a:spAutoFit/>
          </a:bodyPr>
          <a:lstStyle/>
          <a:p>
            <a:pPr algn="just"/>
            <a:r>
              <a:rPr lang="en-US" dirty="0">
                <a:solidFill>
                  <a:prstClr val="black"/>
                </a:solidFill>
              </a:rPr>
              <a:t>Goal: Individuals that are greater than 4 years post injury typically require ongoing supports and services, and tend to do better with continued structure. Without the structure and support, the individuals are at risk for decline in function (in this graph, higher score indicates greater disability)</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02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77297D"/>
                </a:solidFill>
                <a:latin typeface="HelveticaNeueLT Std" pitchFamily="34" charset="0"/>
              </a:rPr>
              <a:t> </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pic>
        <p:nvPicPr>
          <p:cNvPr id="24" name="Picture 9" descr="Q:\Public_Affairs\_Logo Library\NR LOGOS\Tagline\NeuroRestorative_Tagline_RGB_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457200"/>
            <a:ext cx="1555720" cy="7739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1472506"/>
            <a:ext cx="4114800" cy="1384995"/>
          </a:xfrm>
          <a:prstGeom prst="rect">
            <a:avLst/>
          </a:prstGeom>
          <a:noFill/>
        </p:spPr>
        <p:txBody>
          <a:bodyPr wrap="square" rtlCol="0">
            <a:spAutoFit/>
          </a:bodyPr>
          <a:lstStyle/>
          <a:p>
            <a:r>
              <a:rPr lang="en-US" sz="2800" dirty="0">
                <a:solidFill>
                  <a:srgbClr val="7030A0"/>
                </a:solidFill>
              </a:rPr>
              <a:t>Research and Analytics</a:t>
            </a:r>
          </a:p>
          <a:p>
            <a:endParaRPr lang="en-US" sz="2800" dirty="0">
              <a:solidFill>
                <a:srgbClr val="7030A0"/>
              </a:solidFill>
            </a:endParaRPr>
          </a:p>
          <a:p>
            <a:r>
              <a:rPr lang="en-US" sz="2800" dirty="0">
                <a:solidFill>
                  <a:srgbClr val="7030A0"/>
                </a:solidFill>
              </a:rPr>
              <a:t>Finding new things.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857500"/>
            <a:ext cx="4521200" cy="3390900"/>
          </a:xfrm>
          <a:prstGeom prst="rect">
            <a:avLst/>
          </a:prstGeom>
        </p:spPr>
      </p:pic>
    </p:spTree>
    <p:extLst>
      <p:ext uri="{BB962C8B-B14F-4D97-AF65-F5344CB8AC3E}">
        <p14:creationId xmlns:p14="http://schemas.microsoft.com/office/powerpoint/2010/main" val="3459179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77297D"/>
                </a:solidFill>
                <a:latin typeface="HelveticaNeueLT Std" pitchFamily="34" charset="0"/>
              </a:rPr>
              <a:t> </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3" name="Rectangle 2"/>
          <p:cNvSpPr/>
          <p:nvPr/>
        </p:nvSpPr>
        <p:spPr>
          <a:xfrm>
            <a:off x="1981200" y="914401"/>
            <a:ext cx="8305800" cy="5262979"/>
          </a:xfrm>
          <a:prstGeom prst="rect">
            <a:avLst/>
          </a:prstGeom>
        </p:spPr>
        <p:txBody>
          <a:bodyPr wrap="square">
            <a:spAutoFit/>
          </a:bodyPr>
          <a:lstStyle/>
          <a:p>
            <a:pPr algn="ctr"/>
            <a:r>
              <a:rPr lang="en-US" sz="1400" b="1" dirty="0">
                <a:solidFill>
                  <a:srgbClr val="F79646">
                    <a:lumMod val="75000"/>
                  </a:srgbClr>
                </a:solidFill>
              </a:rPr>
              <a:t>Research References</a:t>
            </a:r>
            <a:endParaRPr lang="en-US" sz="1400" dirty="0">
              <a:solidFill>
                <a:srgbClr val="F79646">
                  <a:lumMod val="75000"/>
                </a:srgbClr>
              </a:solidFill>
            </a:endParaRPr>
          </a:p>
          <a:p>
            <a:r>
              <a:rPr lang="en-US" sz="1400" dirty="0">
                <a:solidFill>
                  <a:prstClr val="black"/>
                </a:solidFill>
              </a:rPr>
              <a:t> </a:t>
            </a:r>
          </a:p>
          <a:p>
            <a:r>
              <a:rPr lang="en-US" sz="1400" dirty="0">
                <a:solidFill>
                  <a:prstClr val="black"/>
                </a:solidFill>
              </a:rPr>
              <a:t>Harding, V., O’Donoghue, C., Meixner, C., Lewis, F., Horn, G. &amp; Russell, R. (2017). Post-acute traumatic brain</a:t>
            </a:r>
          </a:p>
          <a:p>
            <a:r>
              <a:rPr lang="en-US" sz="1400" dirty="0">
                <a:solidFill>
                  <a:prstClr val="black"/>
                </a:solidFill>
              </a:rPr>
              <a:t>	injury rehabilitation treatment variables: A mixed methods study. </a:t>
            </a:r>
            <a:r>
              <a:rPr lang="en-US" sz="1400" i="1" dirty="0">
                <a:solidFill>
                  <a:prstClr val="black"/>
                </a:solidFill>
              </a:rPr>
              <a:t>Clinical Archives of</a:t>
            </a:r>
          </a:p>
          <a:p>
            <a:r>
              <a:rPr lang="en-US" sz="1400" i="1" dirty="0">
                <a:solidFill>
                  <a:prstClr val="black"/>
                </a:solidFill>
              </a:rPr>
              <a:t>	Communication Disorders, 2(3), </a:t>
            </a:r>
            <a:r>
              <a:rPr lang="en-US" sz="1400" dirty="0">
                <a:solidFill>
                  <a:prstClr val="black"/>
                </a:solidFill>
              </a:rPr>
              <a:t>209-2013.</a:t>
            </a:r>
          </a:p>
          <a:p>
            <a:endParaRPr lang="en-US" sz="1400" dirty="0">
              <a:solidFill>
                <a:prstClr val="black"/>
              </a:solidFill>
            </a:endParaRPr>
          </a:p>
          <a:p>
            <a:r>
              <a:rPr lang="en-US" sz="1400" dirty="0">
                <a:solidFill>
                  <a:prstClr val="black"/>
                </a:solidFill>
              </a:rPr>
              <a:t>Horn, G.J., Lewis, F.D. &amp; Pepitone, J. (2017). Clinical challenges of craniopharyngioma: Neurobehavioral sequelae</a:t>
            </a:r>
          </a:p>
          <a:p>
            <a:r>
              <a:rPr lang="en-US" sz="1400" dirty="0">
                <a:solidFill>
                  <a:prstClr val="black"/>
                </a:solidFill>
              </a:rPr>
              <a:t>	and complex outcomes. </a:t>
            </a:r>
            <a:r>
              <a:rPr lang="en-US" sz="1400" i="1" dirty="0">
                <a:solidFill>
                  <a:prstClr val="black"/>
                </a:solidFill>
              </a:rPr>
              <a:t>Neurological Disorders and Therapeutics, 1(2): </a:t>
            </a:r>
            <a:r>
              <a:rPr lang="en-US" sz="1400" dirty="0">
                <a:solidFill>
                  <a:prstClr val="black"/>
                </a:solidFill>
              </a:rPr>
              <a:t>1-5.</a:t>
            </a:r>
          </a:p>
          <a:p>
            <a:endParaRPr lang="en-US" sz="1400" dirty="0">
              <a:solidFill>
                <a:prstClr val="black"/>
              </a:solidFill>
            </a:endParaRPr>
          </a:p>
          <a:p>
            <a:r>
              <a:rPr lang="en-US" sz="1400" dirty="0">
                <a:solidFill>
                  <a:prstClr val="black"/>
                </a:solidFill>
              </a:rPr>
              <a:t>Horn, G.J., Lewis, F.D., Russell, R. &amp; Kemp, D. (2017). Anxiety following traumatic brain injury: Impact on post</a:t>
            </a:r>
          </a:p>
          <a:p>
            <a:r>
              <a:rPr lang="en-US" sz="1400" dirty="0">
                <a:solidFill>
                  <a:prstClr val="black"/>
                </a:solidFill>
              </a:rPr>
              <a:t>	-hospital rehabilitation outcomes. </a:t>
            </a:r>
            <a:r>
              <a:rPr lang="en-US" sz="1400" i="1" dirty="0">
                <a:solidFill>
                  <a:prstClr val="black"/>
                </a:solidFill>
              </a:rPr>
              <a:t>Physical Medicine &amp; Rehabilitation Research, 2(4),</a:t>
            </a:r>
            <a:r>
              <a:rPr lang="en-US" sz="1400" dirty="0">
                <a:solidFill>
                  <a:prstClr val="black"/>
                </a:solidFill>
              </a:rPr>
              <a:t> 1-6.</a:t>
            </a:r>
          </a:p>
          <a:p>
            <a:endParaRPr lang="en-US" sz="1400" dirty="0">
              <a:solidFill>
                <a:prstClr val="black"/>
              </a:solidFill>
            </a:endParaRPr>
          </a:p>
          <a:p>
            <a:r>
              <a:rPr lang="en-US" sz="1400" dirty="0">
                <a:solidFill>
                  <a:prstClr val="black"/>
                </a:solidFill>
              </a:rPr>
              <a:t>Horn, G.J. &amp; Lewis, F.D. (2016). Behavioral Dyscontrol following acquired brain injury: Effectiveness of post</a:t>
            </a:r>
          </a:p>
          <a:p>
            <a:r>
              <a:rPr lang="en-US" sz="1400" dirty="0">
                <a:solidFill>
                  <a:prstClr val="black"/>
                </a:solidFill>
              </a:rPr>
              <a:t>	-hospital neurobehavioral intensive programs. </a:t>
            </a:r>
            <a:r>
              <a:rPr lang="en-US" sz="1400" i="1" dirty="0">
                <a:solidFill>
                  <a:prstClr val="black"/>
                </a:solidFill>
              </a:rPr>
              <a:t>Journal of Neurology &amp; Neuromedicine, 1(8), </a:t>
            </a:r>
            <a:r>
              <a:rPr lang="en-US" sz="1400" dirty="0">
                <a:solidFill>
                  <a:prstClr val="black"/>
                </a:solidFill>
              </a:rPr>
              <a:t>29-33.</a:t>
            </a:r>
          </a:p>
          <a:p>
            <a:endParaRPr lang="en-US" sz="1400" dirty="0">
              <a:solidFill>
                <a:prstClr val="black"/>
              </a:solidFill>
            </a:endParaRPr>
          </a:p>
          <a:p>
            <a:r>
              <a:rPr lang="en-US" sz="1400" dirty="0">
                <a:solidFill>
                  <a:prstClr val="black"/>
                </a:solidFill>
              </a:rPr>
              <a:t>Horn, G.J. &amp; Lewis, F.D. (2014). A model of care for neurological rehabilitation. </a:t>
            </a:r>
            <a:r>
              <a:rPr lang="en-US" sz="1400" i="1" dirty="0">
                <a:solidFill>
                  <a:prstClr val="black"/>
                </a:solidFill>
              </a:rPr>
              <a:t>AANLCP – Journal of Nurse Life</a:t>
            </a:r>
          </a:p>
          <a:p>
            <a:r>
              <a:rPr lang="en-US" sz="1400" i="1" dirty="0">
                <a:solidFill>
                  <a:prstClr val="black"/>
                </a:solidFill>
              </a:rPr>
              <a:t>	Care Planning, 14 (3), </a:t>
            </a:r>
            <a:r>
              <a:rPr lang="en-US" sz="1400" dirty="0">
                <a:solidFill>
                  <a:prstClr val="black"/>
                </a:solidFill>
              </a:rPr>
              <a:t>681-691.</a:t>
            </a:r>
          </a:p>
          <a:p>
            <a:endParaRPr lang="en-US" sz="1400" dirty="0">
              <a:solidFill>
                <a:prstClr val="black"/>
              </a:solidFill>
            </a:endParaRPr>
          </a:p>
          <a:p>
            <a:r>
              <a:rPr lang="en-US" sz="1400" dirty="0">
                <a:solidFill>
                  <a:prstClr val="black"/>
                </a:solidFill>
              </a:rPr>
              <a:t>Lewis, F.D. &amp; Horn, G.J. (2018). Traumatic brain injury and Cerebrovascular Accident: Applications of Rasch</a:t>
            </a:r>
          </a:p>
          <a:p>
            <a:r>
              <a:rPr lang="en-US" sz="1400" dirty="0">
                <a:solidFill>
                  <a:prstClr val="black"/>
                </a:solidFill>
              </a:rPr>
              <a:t>	Analysis to examine differences in disability and outcome in post-hospital rehabilitation. Open </a:t>
            </a:r>
          </a:p>
          <a:p>
            <a:r>
              <a:rPr lang="en-US" sz="1400" dirty="0">
                <a:solidFill>
                  <a:prstClr val="black"/>
                </a:solidFill>
              </a:rPr>
              <a:t>	Journal of Statistics, 8, 670-683.</a:t>
            </a:r>
          </a:p>
          <a:p>
            <a:endParaRPr lang="en-US" sz="1400" dirty="0">
              <a:solidFill>
                <a:prstClr val="black"/>
              </a:solidFill>
            </a:endParaRPr>
          </a:p>
          <a:p>
            <a:r>
              <a:rPr lang="en-US" sz="1400" dirty="0">
                <a:solidFill>
                  <a:prstClr val="black"/>
                </a:solidFill>
              </a:rPr>
              <a:t>Lewis, F.D. &amp; Horn, G.J. (2017). Rasch Analysis and Functional Measurement in Post-hospital brain injury </a:t>
            </a:r>
          </a:p>
          <a:p>
            <a:r>
              <a:rPr lang="en-US" sz="1400" dirty="0">
                <a:solidFill>
                  <a:prstClr val="black"/>
                </a:solidFill>
              </a:rPr>
              <a:t>	rehabilitation. </a:t>
            </a:r>
            <a:r>
              <a:rPr lang="en-US" sz="1400" i="1" dirty="0">
                <a:solidFill>
                  <a:prstClr val="black"/>
                </a:solidFill>
              </a:rPr>
              <a:t>International Journal of Statistics and Probability, 6(6), </a:t>
            </a:r>
            <a:r>
              <a:rPr lang="en-US" sz="1400" dirty="0">
                <a:solidFill>
                  <a:prstClr val="black"/>
                </a:solidFill>
              </a:rPr>
              <a:t>1-10.</a:t>
            </a:r>
          </a:p>
        </p:txBody>
      </p:sp>
    </p:spTree>
    <p:extLst>
      <p:ext uri="{BB962C8B-B14F-4D97-AF65-F5344CB8AC3E}">
        <p14:creationId xmlns:p14="http://schemas.microsoft.com/office/powerpoint/2010/main" val="3615554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77297D"/>
                </a:solidFill>
                <a:latin typeface="HelveticaNeueLT Std" pitchFamily="34" charset="0"/>
              </a:rPr>
              <a:t> </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3" name="Rectangle 2"/>
          <p:cNvSpPr/>
          <p:nvPr/>
        </p:nvSpPr>
        <p:spPr>
          <a:xfrm>
            <a:off x="1981200" y="990601"/>
            <a:ext cx="8305800" cy="5078313"/>
          </a:xfrm>
          <a:prstGeom prst="rect">
            <a:avLst/>
          </a:prstGeom>
        </p:spPr>
        <p:txBody>
          <a:bodyPr wrap="square">
            <a:spAutoFit/>
          </a:bodyPr>
          <a:lstStyle/>
          <a:p>
            <a:pPr algn="ctr"/>
            <a:r>
              <a:rPr lang="en-US" sz="1400" b="1" dirty="0">
                <a:solidFill>
                  <a:srgbClr val="F79646">
                    <a:lumMod val="75000"/>
                  </a:srgbClr>
                </a:solidFill>
              </a:rPr>
              <a:t>Research References</a:t>
            </a:r>
            <a:endParaRPr lang="en-US" sz="1400" dirty="0">
              <a:solidFill>
                <a:srgbClr val="F79646">
                  <a:lumMod val="75000"/>
                </a:srgbClr>
              </a:solidFill>
            </a:endParaRPr>
          </a:p>
          <a:p>
            <a:r>
              <a:rPr lang="en-US" sz="1400" dirty="0">
                <a:solidFill>
                  <a:prstClr val="black"/>
                </a:solidFill>
              </a:rPr>
              <a:t> </a:t>
            </a:r>
          </a:p>
          <a:p>
            <a:r>
              <a:rPr lang="en-US" sz="1400" dirty="0">
                <a:solidFill>
                  <a:prstClr val="black"/>
                </a:solidFill>
                <a:ea typeface="Cambria"/>
                <a:cs typeface="Times New Roman"/>
              </a:rPr>
              <a:t>Lewis, F.D., Horn, G.J &amp; Russell, R. (2017). Impact of chronicity on outcomes following post-hospital residential</a:t>
            </a:r>
          </a:p>
          <a:p>
            <a:r>
              <a:rPr lang="en-US" sz="1400" dirty="0">
                <a:solidFill>
                  <a:prstClr val="black"/>
                </a:solidFill>
                <a:ea typeface="Cambria"/>
                <a:cs typeface="Times New Roman"/>
              </a:rPr>
              <a:t>	brain injury rehabilitation: Application of multivariate statistics and Rasch Analysis. </a:t>
            </a:r>
            <a:r>
              <a:rPr lang="en-US" sz="1400" i="1" dirty="0">
                <a:solidFill>
                  <a:prstClr val="black"/>
                </a:solidFill>
                <a:ea typeface="Cambria"/>
                <a:cs typeface="Times New Roman"/>
              </a:rPr>
              <a:t>Open Journal of </a:t>
            </a:r>
          </a:p>
          <a:p>
            <a:r>
              <a:rPr lang="en-US" sz="1400" i="1" dirty="0">
                <a:solidFill>
                  <a:prstClr val="black"/>
                </a:solidFill>
                <a:ea typeface="Cambria"/>
                <a:cs typeface="Times New Roman"/>
              </a:rPr>
              <a:t>	Statistics, 7,</a:t>
            </a:r>
            <a:r>
              <a:rPr lang="en-US" sz="1400" dirty="0">
                <a:solidFill>
                  <a:prstClr val="black"/>
                </a:solidFill>
                <a:ea typeface="Cambria"/>
                <a:cs typeface="Times New Roman"/>
              </a:rPr>
              <a:t> 254-263.</a:t>
            </a:r>
          </a:p>
          <a:p>
            <a:endParaRPr lang="en-US" sz="1600" dirty="0">
              <a:solidFill>
                <a:prstClr val="black"/>
              </a:solidFill>
              <a:latin typeface="Cambria"/>
              <a:ea typeface="Cambria"/>
              <a:cs typeface="Times New Roman"/>
            </a:endParaRPr>
          </a:p>
          <a:p>
            <a:r>
              <a:rPr lang="en-US" sz="1400" dirty="0">
                <a:solidFill>
                  <a:prstClr val="black"/>
                </a:solidFill>
                <a:ea typeface="Cambria"/>
                <a:cs typeface="Times New Roman"/>
              </a:rPr>
              <a:t>Lewis, F.D., Horn, G.J., &amp; Russell, R. (2017). Examination of post-hospital residential brain injury rehabilitation </a:t>
            </a:r>
          </a:p>
          <a:p>
            <a:r>
              <a:rPr lang="en-US" sz="1400" dirty="0">
                <a:solidFill>
                  <a:prstClr val="black"/>
                </a:solidFill>
                <a:ea typeface="Cambria"/>
                <a:cs typeface="Times New Roman"/>
              </a:rPr>
              <a:t>	outcomes across the age spectrum. </a:t>
            </a:r>
            <a:r>
              <a:rPr lang="en-US" sz="1400" i="1" dirty="0">
                <a:solidFill>
                  <a:prstClr val="black"/>
                </a:solidFill>
                <a:ea typeface="Cambria"/>
                <a:cs typeface="Times New Roman"/>
              </a:rPr>
              <a:t>International Journal of Physical Medicine &amp; Rehabilitation, 5 </a:t>
            </a:r>
          </a:p>
          <a:p>
            <a:r>
              <a:rPr lang="en-US" sz="1400" i="1" dirty="0">
                <a:solidFill>
                  <a:prstClr val="black"/>
                </a:solidFill>
                <a:ea typeface="Cambria"/>
                <a:cs typeface="Times New Roman"/>
              </a:rPr>
              <a:t>	(1), </a:t>
            </a:r>
            <a:r>
              <a:rPr lang="en-US" sz="1400" dirty="0">
                <a:solidFill>
                  <a:prstClr val="black"/>
                </a:solidFill>
                <a:ea typeface="Cambria"/>
                <a:cs typeface="Times New Roman"/>
              </a:rPr>
              <a:t>1-6.</a:t>
            </a:r>
            <a:endParaRPr lang="en-US" sz="16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Lewis, F.D. &amp; Horn, G.J. (2016). Depression following traumatic brain injury: Impact on Post-hospital residential	rehabilitation outcomes. </a:t>
            </a:r>
            <a:r>
              <a:rPr lang="en-US" sz="1400" i="1" dirty="0">
                <a:solidFill>
                  <a:prstClr val="black"/>
                </a:solidFill>
                <a:ea typeface="Cambria"/>
                <a:cs typeface="Times New Roman"/>
              </a:rPr>
              <a:t>NeuroRehabilitation. </a:t>
            </a:r>
            <a:r>
              <a:rPr lang="en-US" sz="1400" dirty="0">
                <a:solidFill>
                  <a:prstClr val="black"/>
                </a:solidFill>
                <a:ea typeface="Cambria"/>
                <a:cs typeface="Times New Roman"/>
              </a:rPr>
              <a:t>Accepted October 2016 for publication in Spring of </a:t>
            </a:r>
          </a:p>
          <a:p>
            <a:r>
              <a:rPr lang="en-US" sz="1400" dirty="0">
                <a:solidFill>
                  <a:prstClr val="black"/>
                </a:solidFill>
                <a:ea typeface="Cambria"/>
                <a:cs typeface="Times New Roman"/>
              </a:rPr>
              <a:t>	2017.</a:t>
            </a:r>
            <a:endParaRPr lang="en-US" sz="16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Lewis, F.D. &amp; Horn, G.J. (2015). Neurologic Continuum of Care: Evidence-based model of post-hospital system of </a:t>
            </a:r>
          </a:p>
          <a:p>
            <a:r>
              <a:rPr lang="en-US" sz="1400" dirty="0">
                <a:solidFill>
                  <a:prstClr val="black"/>
                </a:solidFill>
                <a:ea typeface="Cambria"/>
                <a:cs typeface="Times New Roman"/>
              </a:rPr>
              <a:t>	care. </a:t>
            </a:r>
            <a:r>
              <a:rPr lang="en-US" sz="1400" i="1" dirty="0">
                <a:solidFill>
                  <a:prstClr val="black"/>
                </a:solidFill>
                <a:ea typeface="Cambria"/>
                <a:cs typeface="Times New Roman"/>
              </a:rPr>
              <a:t>NeuroRehabilitation </a:t>
            </a:r>
            <a:r>
              <a:rPr lang="en-US" sz="1400" dirty="0">
                <a:solidFill>
                  <a:prstClr val="black"/>
                </a:solidFill>
                <a:ea typeface="Cambria"/>
                <a:cs typeface="Times New Roman"/>
              </a:rPr>
              <a:t>(36), 243-251.</a:t>
            </a:r>
            <a:endParaRPr lang="en-US" sz="16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Lewis, F.D. &amp; Horn, G.J. (2013). Traumatic Brain Injury: Analysis of functional deficits and post-hospital</a:t>
            </a:r>
          </a:p>
          <a:p>
            <a:r>
              <a:rPr lang="en-US" sz="1400" dirty="0">
                <a:solidFill>
                  <a:prstClr val="black"/>
                </a:solidFill>
                <a:ea typeface="Cambria"/>
                <a:cs typeface="Times New Roman"/>
              </a:rPr>
              <a:t>	rehabilitation outcomes. </a:t>
            </a:r>
            <a:r>
              <a:rPr lang="en-US" sz="1400" i="1" dirty="0">
                <a:solidFill>
                  <a:prstClr val="black"/>
                </a:solidFill>
                <a:ea typeface="Cambria"/>
                <a:cs typeface="Times New Roman"/>
              </a:rPr>
              <a:t>Journal of Special Operations Medicine, 13 (3), </a:t>
            </a:r>
            <a:r>
              <a:rPr lang="en-US" sz="1400" dirty="0">
                <a:solidFill>
                  <a:prstClr val="black"/>
                </a:solidFill>
                <a:ea typeface="Cambria"/>
                <a:cs typeface="Times New Roman"/>
              </a:rPr>
              <a:t>56-61.</a:t>
            </a:r>
            <a:endParaRPr lang="en-US" sz="16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Vaughan, A, Horn, G.J., &amp; Lewis, F.D. (2018). Impact of diabetes on outcomes for persons with chronic brain </a:t>
            </a:r>
          </a:p>
          <a:p>
            <a:r>
              <a:rPr lang="en-US" sz="1400" dirty="0">
                <a:solidFill>
                  <a:prstClr val="black"/>
                </a:solidFill>
                <a:ea typeface="Cambria"/>
                <a:cs typeface="Times New Roman"/>
              </a:rPr>
              <a:t>	injury. Journal of Neurology and Neurobiology, 4(2), 1-5.</a:t>
            </a:r>
            <a:endParaRPr lang="en-US" sz="1600" dirty="0">
              <a:solidFill>
                <a:prstClr val="black"/>
              </a:solidFill>
              <a:latin typeface="Cambria"/>
              <a:ea typeface="Cambria"/>
              <a:cs typeface="Times New Roman"/>
            </a:endParaRPr>
          </a:p>
          <a:p>
            <a:endParaRPr lang="en-US" sz="1400" dirty="0">
              <a:solidFill>
                <a:prstClr val="black"/>
              </a:solidFill>
            </a:endParaRPr>
          </a:p>
        </p:txBody>
      </p:sp>
    </p:spTree>
    <p:extLst>
      <p:ext uri="{BB962C8B-B14F-4D97-AF65-F5344CB8AC3E}">
        <p14:creationId xmlns:p14="http://schemas.microsoft.com/office/powerpoint/2010/main" val="1262408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77297D"/>
                </a:solidFill>
                <a:latin typeface="HelveticaNeueLT Std" pitchFamily="34" charset="0"/>
              </a:rPr>
              <a:t> </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4" name="Rectangle 3"/>
          <p:cNvSpPr/>
          <p:nvPr/>
        </p:nvSpPr>
        <p:spPr>
          <a:xfrm>
            <a:off x="2209800" y="1371600"/>
            <a:ext cx="7956520" cy="3539430"/>
          </a:xfrm>
          <a:prstGeom prst="rect">
            <a:avLst/>
          </a:prstGeom>
        </p:spPr>
        <p:txBody>
          <a:bodyPr wrap="square">
            <a:spAutoFit/>
          </a:bodyPr>
          <a:lstStyle/>
          <a:p>
            <a:pPr algn="ctr"/>
            <a:r>
              <a:rPr lang="en-US" sz="1400" b="1" dirty="0">
                <a:solidFill>
                  <a:srgbClr val="E36C0A"/>
                </a:solidFill>
                <a:ea typeface="Cambria"/>
                <a:cs typeface="Times New Roman"/>
              </a:rPr>
              <a:t>Published Abstracts</a:t>
            </a:r>
          </a:p>
          <a:p>
            <a:pPr algn="ctr"/>
            <a:endParaRPr lang="en-US" sz="1400" dirty="0">
              <a:solidFill>
                <a:prstClr val="black"/>
              </a:solidFill>
              <a:latin typeface="Cambria"/>
              <a:ea typeface="Cambria"/>
              <a:cs typeface="Times New Roman"/>
            </a:endParaRPr>
          </a:p>
          <a:p>
            <a:r>
              <a:rPr lang="en-US" sz="1400" dirty="0">
                <a:solidFill>
                  <a:prstClr val="black"/>
                </a:solidFill>
                <a:ea typeface="Cambria"/>
                <a:cs typeface="Times New Roman"/>
              </a:rPr>
              <a:t> </a:t>
            </a:r>
            <a:endParaRPr lang="en-US" sz="1400" dirty="0">
              <a:solidFill>
                <a:prstClr val="black"/>
              </a:solidFill>
              <a:latin typeface="Cambria"/>
              <a:ea typeface="Cambria"/>
              <a:cs typeface="Times New Roman"/>
            </a:endParaRPr>
          </a:p>
          <a:p>
            <a:r>
              <a:rPr lang="en-US" sz="1400" dirty="0">
                <a:solidFill>
                  <a:prstClr val="black"/>
                </a:solidFill>
                <a:ea typeface="Cambria"/>
                <a:cs typeface="Times New Roman"/>
              </a:rPr>
              <a:t>Horn, GJ &amp; Lewis, FD (2013). Analysis of Post-Hospital Neurological Rehabilitation Outcomes (abstract). </a:t>
            </a:r>
            <a:r>
              <a:rPr lang="en-US" sz="1400" i="1" dirty="0">
                <a:solidFill>
                  <a:prstClr val="black"/>
                </a:solidFill>
                <a:ea typeface="Cambria"/>
                <a:cs typeface="Times New Roman"/>
              </a:rPr>
              <a:t>The</a:t>
            </a:r>
          </a:p>
          <a:p>
            <a:r>
              <a:rPr lang="en-US" sz="1400" i="1" dirty="0">
                <a:solidFill>
                  <a:prstClr val="black"/>
                </a:solidFill>
                <a:ea typeface="Cambria"/>
                <a:cs typeface="Times New Roman"/>
              </a:rPr>
              <a:t>	Journal of Head Trauma Rehabilitation</a:t>
            </a:r>
            <a:r>
              <a:rPr lang="en-US" sz="1400" dirty="0">
                <a:solidFill>
                  <a:prstClr val="black"/>
                </a:solidFill>
                <a:ea typeface="Cambria"/>
                <a:cs typeface="Times New Roman"/>
              </a:rPr>
              <a:t>, 28 (5), 25 (#0057).</a:t>
            </a:r>
          </a:p>
          <a:p>
            <a:endParaRPr lang="en-US" sz="1400" dirty="0">
              <a:solidFill>
                <a:prstClr val="black"/>
              </a:solidFill>
              <a:latin typeface="Cambria"/>
              <a:ea typeface="Cambria"/>
              <a:cs typeface="Times New Roman"/>
            </a:endParaRPr>
          </a:p>
          <a:p>
            <a:r>
              <a:rPr lang="en-US" sz="1400" dirty="0">
                <a:solidFill>
                  <a:prstClr val="black"/>
                </a:solidFill>
                <a:ea typeface="Cambria"/>
                <a:cs typeface="Times New Roman"/>
              </a:rPr>
              <a:t>Horn, G.J. &amp; Lewis, F.D. (2014). Functional impact of anxiety on traumatic brain injury outcomes. Presented </a:t>
            </a:r>
          </a:p>
          <a:p>
            <a:r>
              <a:rPr lang="en-US" sz="1400" dirty="0">
                <a:solidFill>
                  <a:prstClr val="black"/>
                </a:solidFill>
                <a:ea typeface="Cambria"/>
                <a:cs typeface="Times New Roman"/>
              </a:rPr>
              <a:t>	to the 91</a:t>
            </a:r>
            <a:r>
              <a:rPr lang="en-US" sz="1400" baseline="30000" dirty="0">
                <a:solidFill>
                  <a:prstClr val="black"/>
                </a:solidFill>
                <a:ea typeface="Cambria"/>
                <a:cs typeface="Times New Roman"/>
              </a:rPr>
              <a:t>st  </a:t>
            </a:r>
            <a:r>
              <a:rPr lang="en-US" sz="1400" dirty="0">
                <a:solidFill>
                  <a:prstClr val="black"/>
                </a:solidFill>
                <a:ea typeface="Cambria"/>
                <a:cs typeface="Times New Roman"/>
              </a:rPr>
              <a:t>American Congress of Rehabilitation Medicine, October 2014, Toronto, Canada. </a:t>
            </a:r>
          </a:p>
          <a:p>
            <a:r>
              <a:rPr lang="en-US" sz="1400" dirty="0">
                <a:solidFill>
                  <a:prstClr val="black"/>
                </a:solidFill>
                <a:ea typeface="Cambria"/>
                <a:cs typeface="Times New Roman"/>
              </a:rPr>
              <a:t>	Abstract published in </a:t>
            </a:r>
            <a:r>
              <a:rPr lang="en-US" sz="1400" i="1" dirty="0">
                <a:solidFill>
                  <a:prstClr val="black"/>
                </a:solidFill>
                <a:ea typeface="Cambria"/>
                <a:cs typeface="Times New Roman"/>
              </a:rPr>
              <a:t>Archives of  Physical Medicine &amp; Rehabilitation</a:t>
            </a:r>
            <a:r>
              <a:rPr lang="en-US" sz="1400" dirty="0">
                <a:solidFill>
                  <a:prstClr val="black"/>
                </a:solidFill>
                <a:ea typeface="Cambria"/>
                <a:cs typeface="Times New Roman"/>
              </a:rPr>
              <a:t>.</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G.J., Lewis, F.D., Kincaid, K.J., &amp; Russell, R. (2017). The impact of post-hospital stroke rehabilitation on </a:t>
            </a:r>
          </a:p>
          <a:p>
            <a:r>
              <a:rPr lang="en-US" sz="1400" dirty="0">
                <a:solidFill>
                  <a:prstClr val="black"/>
                </a:solidFill>
                <a:ea typeface="Cambria"/>
                <a:cs typeface="Times New Roman"/>
              </a:rPr>
              <a:t>	disability reduction and quality outcomes. [Abstract]. </a:t>
            </a:r>
            <a:r>
              <a:rPr lang="en-US" sz="1400" i="1" dirty="0">
                <a:solidFill>
                  <a:prstClr val="black"/>
                </a:solidFill>
                <a:ea typeface="Cambria"/>
                <a:cs typeface="Times New Roman"/>
              </a:rPr>
              <a:t>Archives of Physical Medicine &amp; </a:t>
            </a:r>
          </a:p>
          <a:p>
            <a:r>
              <a:rPr lang="en-US" sz="1400" i="1" dirty="0">
                <a:solidFill>
                  <a:prstClr val="black"/>
                </a:solidFill>
                <a:ea typeface="Cambria"/>
                <a:cs typeface="Times New Roman"/>
              </a:rPr>
              <a:t>	Rehabilitation.</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G.J., Lewis, F.D., &amp; Malec, J (2016). Rehabilitation Modeling: Using the Rasch Analysis for evidenced</a:t>
            </a:r>
          </a:p>
          <a:p>
            <a:r>
              <a:rPr lang="en-US" sz="1400" dirty="0">
                <a:solidFill>
                  <a:prstClr val="black"/>
                </a:solidFill>
                <a:ea typeface="Cambria"/>
                <a:cs typeface="Times New Roman"/>
              </a:rPr>
              <a:t>	-based care. </a:t>
            </a:r>
            <a:r>
              <a:rPr lang="en-US" sz="1400" i="1" dirty="0">
                <a:solidFill>
                  <a:prstClr val="black"/>
                </a:solidFill>
                <a:ea typeface="Cambria"/>
                <a:cs typeface="Times New Roman"/>
              </a:rPr>
              <a:t>Archives of Physical Medicine and Rehabilitation.</a:t>
            </a:r>
            <a:endParaRPr lang="en-US" sz="1400" dirty="0">
              <a:solidFill>
                <a:prstClr val="black"/>
              </a:solidFill>
              <a:latin typeface="Cambria"/>
              <a:ea typeface="Cambria"/>
              <a:cs typeface="Times New Roman"/>
            </a:endParaRPr>
          </a:p>
        </p:txBody>
      </p:sp>
    </p:spTree>
    <p:extLst>
      <p:ext uri="{BB962C8B-B14F-4D97-AF65-F5344CB8AC3E}">
        <p14:creationId xmlns:p14="http://schemas.microsoft.com/office/powerpoint/2010/main" val="509542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3" name="Rectangle 2"/>
          <p:cNvSpPr/>
          <p:nvPr/>
        </p:nvSpPr>
        <p:spPr>
          <a:xfrm>
            <a:off x="1912560" y="604422"/>
            <a:ext cx="8450640" cy="5262979"/>
          </a:xfrm>
          <a:prstGeom prst="rect">
            <a:avLst/>
          </a:prstGeom>
        </p:spPr>
        <p:txBody>
          <a:bodyPr wrap="square">
            <a:spAutoFit/>
          </a:bodyPr>
          <a:lstStyle/>
          <a:p>
            <a:pPr algn="ctr"/>
            <a:r>
              <a:rPr lang="en-US" sz="1400" b="1" dirty="0">
                <a:solidFill>
                  <a:srgbClr val="E36C0A"/>
                </a:solidFill>
                <a:ea typeface="Cambria"/>
                <a:cs typeface="Times New Roman"/>
              </a:rPr>
              <a:t>National &amp; International Presentations</a:t>
            </a:r>
            <a:endParaRPr lang="en-US" sz="1400" dirty="0">
              <a:solidFill>
                <a:prstClr val="black"/>
              </a:solidFill>
              <a:latin typeface="Cambria"/>
              <a:ea typeface="Cambria"/>
              <a:cs typeface="Times New Roman"/>
            </a:endParaRPr>
          </a:p>
          <a:p>
            <a:r>
              <a:rPr lang="en-US" sz="1400" dirty="0">
                <a:solidFill>
                  <a:prstClr val="black"/>
                </a:solidFill>
                <a:ea typeface="Cambria"/>
                <a:cs typeface="Times New Roman"/>
              </a:rPr>
              <a:t> </a:t>
            </a:r>
            <a:endParaRPr lang="en-US" sz="1400" dirty="0">
              <a:solidFill>
                <a:prstClr val="black"/>
              </a:solidFill>
              <a:latin typeface="Cambria"/>
              <a:ea typeface="Cambria"/>
              <a:cs typeface="Times New Roman"/>
            </a:endParaRPr>
          </a:p>
          <a:p>
            <a:r>
              <a:rPr lang="en-US" sz="1400" dirty="0">
                <a:solidFill>
                  <a:prstClr val="black"/>
                </a:solidFill>
                <a:ea typeface="Cambria"/>
                <a:cs typeface="Times New Roman"/>
              </a:rPr>
              <a:t> </a:t>
            </a:r>
            <a:endParaRPr lang="en-US" sz="1400" dirty="0">
              <a:solidFill>
                <a:prstClr val="black"/>
              </a:solidFill>
              <a:latin typeface="Cambria"/>
              <a:ea typeface="Cambria"/>
              <a:cs typeface="Times New Roman"/>
            </a:endParaRPr>
          </a:p>
          <a:p>
            <a:r>
              <a:rPr lang="en-US" sz="1400" dirty="0">
                <a:solidFill>
                  <a:prstClr val="black"/>
                </a:solidFill>
                <a:ea typeface="Cambria"/>
                <a:cs typeface="Times New Roman"/>
              </a:rPr>
              <a:t>Horn. G.J. &amp; Lewis, F.D. (2013). Analysis of post-hospital neurological rehabilitation outcomes. Paper presented </a:t>
            </a:r>
          </a:p>
          <a:p>
            <a:r>
              <a:rPr lang="en-US" sz="1400" dirty="0">
                <a:solidFill>
                  <a:prstClr val="black"/>
                </a:solidFill>
                <a:ea typeface="Cambria"/>
                <a:cs typeface="Times New Roman"/>
              </a:rPr>
              <a:t>	to the North American Brain Injury Society (NABIS) Annual Meeting, September 20, 2013 </a:t>
            </a:r>
          </a:p>
          <a:p>
            <a:r>
              <a:rPr lang="en-US" sz="1400" dirty="0">
                <a:solidFill>
                  <a:prstClr val="black"/>
                </a:solidFill>
                <a:ea typeface="Cambria"/>
                <a:cs typeface="Times New Roman"/>
              </a:rPr>
              <a:t>	Technology Lecture Series.</a:t>
            </a:r>
          </a:p>
          <a:p>
            <a:endParaRPr lang="en-US" sz="1400" dirty="0">
              <a:solidFill>
                <a:prstClr val="black"/>
              </a:solidFill>
              <a:latin typeface="Cambria"/>
              <a:ea typeface="Cambria"/>
              <a:cs typeface="Times New Roman"/>
            </a:endParaRPr>
          </a:p>
          <a:p>
            <a:r>
              <a:rPr lang="en-US" sz="1400" dirty="0">
                <a:solidFill>
                  <a:prstClr val="black"/>
                </a:solidFill>
                <a:ea typeface="Cambria"/>
                <a:cs typeface="Times New Roman"/>
              </a:rPr>
              <a:t>Horn, G.J. &amp; Lewis, F.D. (2014). Functional impact of anxiety on traumatic brain injury outcomes. Presented at </a:t>
            </a:r>
          </a:p>
          <a:p>
            <a:r>
              <a:rPr lang="en-US" sz="1400" dirty="0">
                <a:solidFill>
                  <a:prstClr val="black"/>
                </a:solidFill>
                <a:ea typeface="Cambria"/>
                <a:cs typeface="Times New Roman"/>
              </a:rPr>
              <a:t>	the 91</a:t>
            </a:r>
            <a:r>
              <a:rPr lang="en-US" sz="1400" baseline="30000" dirty="0">
                <a:solidFill>
                  <a:prstClr val="black"/>
                </a:solidFill>
                <a:ea typeface="Cambria"/>
                <a:cs typeface="Times New Roman"/>
              </a:rPr>
              <a:t>st  </a:t>
            </a:r>
            <a:r>
              <a:rPr lang="en-US" sz="1400" dirty="0">
                <a:solidFill>
                  <a:prstClr val="black"/>
                </a:solidFill>
                <a:ea typeface="Cambria"/>
                <a:cs typeface="Times New Roman"/>
              </a:rPr>
              <a:t>American Congress of Rehabilitation Medicine, October 2014, Toronto, Canada. Published </a:t>
            </a:r>
          </a:p>
          <a:p>
            <a:r>
              <a:rPr lang="en-US" sz="1400" dirty="0">
                <a:solidFill>
                  <a:prstClr val="black"/>
                </a:solidFill>
                <a:ea typeface="Cambria"/>
                <a:cs typeface="Times New Roman"/>
              </a:rPr>
              <a:t>	abstract in the </a:t>
            </a:r>
            <a:r>
              <a:rPr lang="en-US" sz="1400" i="1" dirty="0">
                <a:solidFill>
                  <a:prstClr val="black"/>
                </a:solidFill>
                <a:ea typeface="Cambria"/>
                <a:cs typeface="Times New Roman"/>
              </a:rPr>
              <a:t>Archives of Physical Medicine and Rehabilitation</a:t>
            </a:r>
            <a:r>
              <a:rPr lang="en-US" sz="1400" dirty="0">
                <a:solidFill>
                  <a:prstClr val="black"/>
                </a:solidFill>
                <a:ea typeface="Cambria"/>
                <a:cs typeface="Times New Roman"/>
              </a:rPr>
              <a:t>.</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G.J., Lewis, F.D., Russell, R., &amp; Harding, V. (2014). Pediatric Neurorehabilitation: post-hospital outcome</a:t>
            </a:r>
          </a:p>
          <a:p>
            <a:pPr indent="457200"/>
            <a:r>
              <a:rPr lang="en-US" sz="1400" dirty="0">
                <a:solidFill>
                  <a:prstClr val="black"/>
                </a:solidFill>
                <a:ea typeface="Cambria"/>
                <a:cs typeface="Times New Roman"/>
              </a:rPr>
              <a:t>comparisons. Submission accepted by World Congress 2014 for paper presentation. </a:t>
            </a:r>
            <a:r>
              <a:rPr lang="en-US" sz="1400" i="1" dirty="0">
                <a:solidFill>
                  <a:prstClr val="black"/>
                </a:solidFill>
                <a:ea typeface="Cambria"/>
                <a:cs typeface="Times New Roman"/>
              </a:rPr>
              <a:t>Brain Injury.</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G.J. (2015). Translational Neurorehabilitation Outcomes: Research trends and person-centered care.</a:t>
            </a:r>
          </a:p>
          <a:p>
            <a:r>
              <a:rPr lang="en-US" sz="1400" dirty="0">
                <a:solidFill>
                  <a:prstClr val="black"/>
                </a:solidFill>
                <a:ea typeface="Cambria"/>
                <a:cs typeface="Times New Roman"/>
              </a:rPr>
              <a:t>	Presented to the Defense and Veterans Brain Injury Center. International WebEx Presentation. </a:t>
            </a:r>
          </a:p>
          <a:p>
            <a:r>
              <a:rPr lang="en-US" sz="1400" dirty="0">
                <a:solidFill>
                  <a:prstClr val="black"/>
                </a:solidFill>
                <a:ea typeface="Cambria"/>
                <a:cs typeface="Times New Roman"/>
              </a:rPr>
              <a:t>	June 11, 2015. Provision of 1.5 hours of continuing medical, psychological, and rehabilitation </a:t>
            </a:r>
          </a:p>
          <a:p>
            <a:r>
              <a:rPr lang="en-US" sz="1400" dirty="0">
                <a:solidFill>
                  <a:prstClr val="black"/>
                </a:solidFill>
                <a:ea typeface="Cambria"/>
                <a:cs typeface="Times New Roman"/>
              </a:rPr>
              <a:t>	education credits. Defense Centers of Excellence for Psychological Health and Traumatic Brain </a:t>
            </a:r>
          </a:p>
          <a:p>
            <a:r>
              <a:rPr lang="en-US" sz="1400" dirty="0">
                <a:solidFill>
                  <a:prstClr val="black"/>
                </a:solidFill>
                <a:ea typeface="Cambria"/>
                <a:cs typeface="Times New Roman"/>
              </a:rPr>
              <a:t>	Injury.</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 J. Lewis, F.D. Malec, J., Papadimitriou, C., Kersten, P., O’Donoghue, C.R., Meixner, C. Harding, V., Russell, R.</a:t>
            </a:r>
          </a:p>
          <a:p>
            <a:pPr indent="457200"/>
            <a:r>
              <a:rPr lang="en-US" sz="1400" dirty="0">
                <a:solidFill>
                  <a:prstClr val="black"/>
                </a:solidFill>
                <a:ea typeface="Cambria"/>
                <a:cs typeface="Times New Roman"/>
              </a:rPr>
              <a:t>(2015). Diversity of Outcomes: From person-centered to international neurorehabilitation perspectives. </a:t>
            </a:r>
          </a:p>
          <a:p>
            <a:pPr indent="457200"/>
            <a:r>
              <a:rPr lang="en-US" sz="1400" dirty="0">
                <a:solidFill>
                  <a:prstClr val="black"/>
                </a:solidFill>
                <a:ea typeface="Cambria"/>
                <a:cs typeface="Times New Roman"/>
              </a:rPr>
              <a:t>4 – hour course presented at the American Congress of Rehabilitation Medicine, October 2015, Dallas, TX, </a:t>
            </a:r>
          </a:p>
          <a:p>
            <a:pPr indent="457200"/>
            <a:r>
              <a:rPr lang="en-US" sz="1400" dirty="0">
                <a:solidFill>
                  <a:prstClr val="black"/>
                </a:solidFill>
                <a:ea typeface="Cambria"/>
                <a:cs typeface="Times New Roman"/>
              </a:rPr>
              <a:t>United States. Published abstract in the </a:t>
            </a:r>
            <a:r>
              <a:rPr lang="en-US" sz="1400" i="1" dirty="0">
                <a:solidFill>
                  <a:prstClr val="black"/>
                </a:solidFill>
                <a:ea typeface="Cambria"/>
                <a:cs typeface="Times New Roman"/>
              </a:rPr>
              <a:t>Archives of Physical Medicine and Rehabilitation.</a:t>
            </a:r>
            <a:endParaRPr lang="en-US" sz="1400" dirty="0">
              <a:solidFill>
                <a:prstClr val="black"/>
              </a:solidFill>
              <a:latin typeface="Cambria"/>
              <a:ea typeface="Cambria"/>
              <a:cs typeface="Times New Roman"/>
            </a:endParaRPr>
          </a:p>
        </p:txBody>
      </p:sp>
    </p:spTree>
    <p:extLst>
      <p:ext uri="{BB962C8B-B14F-4D97-AF65-F5344CB8AC3E}">
        <p14:creationId xmlns:p14="http://schemas.microsoft.com/office/powerpoint/2010/main" val="2390979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77297D"/>
                </a:solidFill>
                <a:latin typeface="HelveticaNeueLT Std" pitchFamily="34" charset="0"/>
              </a:rPr>
              <a:t> </a:t>
            </a:r>
            <a:endParaRPr lang="en-US" sz="2600" dirty="0"/>
          </a:p>
        </p:txBody>
      </p:sp>
      <p:sp>
        <p:nvSpPr>
          <p:cNvPr id="18" name="TextBox 17"/>
          <p:cNvSpPr txBox="1"/>
          <p:nvPr/>
        </p:nvSpPr>
        <p:spPr>
          <a:xfrm>
            <a:off x="6518536" y="2058070"/>
            <a:ext cx="3647785" cy="338554"/>
          </a:xfrm>
          <a:prstGeom prst="rect">
            <a:avLst/>
          </a:prstGeom>
          <a:noFill/>
        </p:spPr>
        <p:txBody>
          <a:bodyPr wrap="square" rtlCol="0">
            <a:spAutoFit/>
          </a:bodyPr>
          <a:lstStyle/>
          <a:p>
            <a:pPr marL="285750" indent="-285750">
              <a:buClr>
                <a:srgbClr val="77297D"/>
              </a:buClr>
              <a:buFont typeface="Arial" pitchFamily="34" charset="0"/>
              <a:buChar char="•"/>
            </a:pPr>
            <a:endParaRPr lang="en-US" sz="1600" dirty="0">
              <a:solidFill>
                <a:prstClr val="black"/>
              </a:solidFill>
              <a:latin typeface="HelveticaNeueLT Std" pitchFamily="34" charset="0"/>
            </a:endParaRPr>
          </a:p>
        </p:txBody>
      </p:sp>
      <p:sp>
        <p:nvSpPr>
          <p:cNvPr id="3" name="Rectangle 2"/>
          <p:cNvSpPr/>
          <p:nvPr/>
        </p:nvSpPr>
        <p:spPr>
          <a:xfrm>
            <a:off x="1899920" y="553720"/>
            <a:ext cx="8261320" cy="5693866"/>
          </a:xfrm>
          <a:prstGeom prst="rect">
            <a:avLst/>
          </a:prstGeom>
        </p:spPr>
        <p:txBody>
          <a:bodyPr wrap="square">
            <a:spAutoFit/>
          </a:bodyPr>
          <a:lstStyle/>
          <a:p>
            <a:pPr algn="ctr"/>
            <a:r>
              <a:rPr lang="en-US" sz="1400" b="1" dirty="0">
                <a:solidFill>
                  <a:srgbClr val="E36C0A"/>
                </a:solidFill>
                <a:ea typeface="Cambria"/>
                <a:cs typeface="Times New Roman"/>
              </a:rPr>
              <a:t>National &amp; International Presentations</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 J. Lewis, F.D. Malec, J., Papadimitriou, C., Kersten, P., O’Donoghue, C.R., Meixner, C. Harding, V., Russell,</a:t>
            </a:r>
          </a:p>
          <a:p>
            <a:r>
              <a:rPr lang="en-US" sz="1400" dirty="0">
                <a:solidFill>
                  <a:prstClr val="black"/>
                </a:solidFill>
                <a:ea typeface="Cambria"/>
                <a:cs typeface="Times New Roman"/>
              </a:rPr>
              <a:t>	R. (2019). Diversity of Outcomes: From person-centered to international neurorehabilitation </a:t>
            </a:r>
          </a:p>
          <a:p>
            <a:r>
              <a:rPr lang="en-US" sz="1400" dirty="0">
                <a:solidFill>
                  <a:prstClr val="black"/>
                </a:solidFill>
                <a:ea typeface="Cambria"/>
                <a:cs typeface="Times New Roman"/>
              </a:rPr>
              <a:t>	perspectives. 4 hour Workshop presented at the American Congress of Rehabilitation Medicine, </a:t>
            </a:r>
          </a:p>
          <a:p>
            <a:r>
              <a:rPr lang="en-US" sz="1400" dirty="0">
                <a:solidFill>
                  <a:prstClr val="black"/>
                </a:solidFill>
                <a:ea typeface="Cambria"/>
                <a:cs typeface="Times New Roman"/>
              </a:rPr>
              <a:t>	October 2019, Chicago, IL, United States. Published abstract in the </a:t>
            </a:r>
            <a:r>
              <a:rPr lang="en-US" sz="1400" i="1" dirty="0">
                <a:solidFill>
                  <a:prstClr val="black"/>
                </a:solidFill>
                <a:ea typeface="Cambria"/>
                <a:cs typeface="Times New Roman"/>
              </a:rPr>
              <a:t>Archives of Physical Medicine </a:t>
            </a:r>
          </a:p>
          <a:p>
            <a:r>
              <a:rPr lang="en-US" sz="1400" i="1" dirty="0">
                <a:solidFill>
                  <a:prstClr val="black"/>
                </a:solidFill>
                <a:ea typeface="Cambria"/>
                <a:cs typeface="Times New Roman"/>
              </a:rPr>
              <a:t>	and Rehabilitation.</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G.J., Lewis, F.D., &amp; Malec, J (2016). Rehabilitation Modeling: Using the Rasch Analysis for evidenced-based</a:t>
            </a:r>
          </a:p>
          <a:p>
            <a:r>
              <a:rPr lang="en-US" sz="1400" dirty="0">
                <a:solidFill>
                  <a:prstClr val="black"/>
                </a:solidFill>
                <a:ea typeface="Cambria"/>
                <a:cs typeface="Times New Roman"/>
              </a:rPr>
              <a:t>	care. Instructional Course at the 93rd American Congress of Rehabilitation Medicine Annual </a:t>
            </a:r>
          </a:p>
          <a:p>
            <a:r>
              <a:rPr lang="en-US" sz="1400" dirty="0">
                <a:solidFill>
                  <a:prstClr val="black"/>
                </a:solidFill>
                <a:ea typeface="Cambria"/>
                <a:cs typeface="Times New Roman"/>
              </a:rPr>
              <a:t>	Meeting, Chicago, Illinois (November 3, 2016).</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Horn, G.J., Lewis, F.D., Kincaid, K.J., &amp; Russell, R. (2017). The impact of post-hospital stroke rehabilitation on </a:t>
            </a:r>
          </a:p>
          <a:p>
            <a:r>
              <a:rPr lang="en-US" sz="1400" dirty="0">
                <a:solidFill>
                  <a:prstClr val="black"/>
                </a:solidFill>
                <a:ea typeface="Cambria"/>
                <a:cs typeface="Times New Roman"/>
              </a:rPr>
              <a:t>	disability reduction and quality outcomes. American Congress of Rehabilitation Medicine 94th </a:t>
            </a:r>
          </a:p>
          <a:p>
            <a:r>
              <a:rPr lang="en-US" sz="1400" dirty="0">
                <a:solidFill>
                  <a:prstClr val="black"/>
                </a:solidFill>
                <a:ea typeface="Cambria"/>
                <a:cs typeface="Times New Roman"/>
              </a:rPr>
              <a:t>	Annual Meeting, Atlanta, Georgia (October 24, 2017).</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Lewis, F.D. &amp; Horn, G.J. (2013). Functional impact of depression on traumatic brain injury outcomes. Presented </a:t>
            </a:r>
          </a:p>
          <a:p>
            <a:r>
              <a:rPr lang="en-US" sz="1400" dirty="0">
                <a:solidFill>
                  <a:prstClr val="black"/>
                </a:solidFill>
                <a:ea typeface="Cambria"/>
                <a:cs typeface="Times New Roman"/>
              </a:rPr>
              <a:t>	at the </a:t>
            </a:r>
            <a:r>
              <a:rPr lang="en-US" sz="1400" i="1" dirty="0">
                <a:solidFill>
                  <a:prstClr val="black"/>
                </a:solidFill>
                <a:ea typeface="Cambria"/>
                <a:cs typeface="Times New Roman"/>
              </a:rPr>
              <a:t>Special Operations Medicine Conference (December), </a:t>
            </a:r>
            <a:r>
              <a:rPr lang="en-US" sz="1400" dirty="0">
                <a:solidFill>
                  <a:prstClr val="black"/>
                </a:solidFill>
                <a:ea typeface="Cambria"/>
                <a:cs typeface="Times New Roman"/>
              </a:rPr>
              <a:t>Tampa, Florida.</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Lewis, F.D. &amp; Horn, G.J. (2014). Post-hospital Brain Injury Rehabilitation: Comparison of neurobehavioral 	intensity and neurorehabilitation outcomes. Submitted and accepted for the 91st American </a:t>
            </a:r>
          </a:p>
          <a:p>
            <a:r>
              <a:rPr lang="en-US" sz="1400" dirty="0">
                <a:solidFill>
                  <a:prstClr val="black"/>
                </a:solidFill>
                <a:ea typeface="Cambria"/>
                <a:cs typeface="Times New Roman"/>
              </a:rPr>
              <a:t>	Congress of Rehabilitation Medicine, October 2014, Toronto, Canada.</a:t>
            </a:r>
            <a:endParaRPr lang="en-US" sz="1400" dirty="0">
              <a:solidFill>
                <a:prstClr val="black"/>
              </a:solidFill>
              <a:latin typeface="Cambria"/>
              <a:ea typeface="Cambria"/>
              <a:cs typeface="Times New Roman"/>
            </a:endParaRPr>
          </a:p>
          <a:p>
            <a:endParaRPr lang="en-US" sz="1400" dirty="0">
              <a:solidFill>
                <a:prstClr val="black"/>
              </a:solidFill>
              <a:ea typeface="Cambria"/>
              <a:cs typeface="Times New Roman"/>
            </a:endParaRPr>
          </a:p>
          <a:p>
            <a:r>
              <a:rPr lang="en-US" sz="1400" dirty="0">
                <a:solidFill>
                  <a:prstClr val="black"/>
                </a:solidFill>
                <a:ea typeface="Cambria"/>
                <a:cs typeface="Times New Roman"/>
              </a:rPr>
              <a:t>Russell, R., Horn, G.J., Lewis, F.D., &amp; Harding, V. (2014). Pediatric neurorehabilitation: post-hospital outcomes</a:t>
            </a:r>
            <a:endParaRPr lang="en-US" sz="1400" dirty="0">
              <a:solidFill>
                <a:prstClr val="black"/>
              </a:solidFill>
              <a:latin typeface="Cambria"/>
              <a:ea typeface="Cambria"/>
              <a:cs typeface="Times New Roman"/>
            </a:endParaRPr>
          </a:p>
          <a:p>
            <a:pPr indent="457200"/>
            <a:r>
              <a:rPr lang="en-US" sz="1400" dirty="0">
                <a:solidFill>
                  <a:prstClr val="black"/>
                </a:solidFill>
                <a:ea typeface="Cambria"/>
                <a:cs typeface="Times New Roman"/>
              </a:rPr>
              <a:t>comparisons. Paper presented at </a:t>
            </a:r>
            <a:r>
              <a:rPr lang="en-US" sz="1400" i="1" dirty="0">
                <a:solidFill>
                  <a:prstClr val="black"/>
                </a:solidFill>
                <a:ea typeface="Cambria"/>
                <a:cs typeface="Times New Roman"/>
              </a:rPr>
              <a:t>2014 Research Symposium for Master’s in Public Health, </a:t>
            </a:r>
            <a:r>
              <a:rPr lang="en-US" sz="1400" dirty="0">
                <a:solidFill>
                  <a:prstClr val="black"/>
                </a:solidFill>
                <a:ea typeface="Cambria"/>
                <a:cs typeface="Times New Roman"/>
              </a:rPr>
              <a:t>Benedictine</a:t>
            </a:r>
            <a:endParaRPr lang="en-US" sz="1400" dirty="0">
              <a:solidFill>
                <a:prstClr val="black"/>
              </a:solidFill>
              <a:latin typeface="Cambria"/>
              <a:ea typeface="Cambria"/>
              <a:cs typeface="Times New Roman"/>
            </a:endParaRPr>
          </a:p>
          <a:p>
            <a:pPr indent="457200"/>
            <a:r>
              <a:rPr lang="en-US" sz="1400" dirty="0">
                <a:solidFill>
                  <a:prstClr val="black"/>
                </a:solidFill>
                <a:ea typeface="Cambria"/>
                <a:cs typeface="Times New Roman"/>
              </a:rPr>
              <a:t>University, College of Education and Health Services, Lisle, Ill.</a:t>
            </a:r>
            <a:endParaRPr lang="en-US" sz="1400" dirty="0">
              <a:solidFill>
                <a:prstClr val="black"/>
              </a:solidFill>
              <a:latin typeface="Cambria"/>
              <a:ea typeface="Cambria"/>
              <a:cs typeface="Times New Roman"/>
            </a:endParaRPr>
          </a:p>
        </p:txBody>
      </p:sp>
    </p:spTree>
    <p:extLst>
      <p:ext uri="{BB962C8B-B14F-4D97-AF65-F5344CB8AC3E}">
        <p14:creationId xmlns:p14="http://schemas.microsoft.com/office/powerpoint/2010/main" val="381222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815" y="1664928"/>
            <a:ext cx="10723035" cy="1336956"/>
          </a:xfrm>
        </p:spPr>
        <p:txBody>
          <a:bodyPr/>
          <a:lstStyle/>
          <a:p>
            <a:pPr algn="ctr"/>
            <a:br>
              <a:rPr lang="en-US" b="1" dirty="0"/>
            </a:br>
            <a:r>
              <a:rPr lang="en-US" sz="4800" b="1" dirty="0">
                <a:solidFill>
                  <a:srgbClr val="317282"/>
                </a:solidFill>
                <a:ea typeface="+mn-ea"/>
                <a:cs typeface="+mn-cs"/>
              </a:rPr>
              <a:t>We hope to see you in October!</a:t>
            </a:r>
          </a:p>
        </p:txBody>
      </p:sp>
      <p:sp>
        <p:nvSpPr>
          <p:cNvPr id="3" name="Content Placeholder 2"/>
          <p:cNvSpPr>
            <a:spLocks noGrp="1"/>
          </p:cNvSpPr>
          <p:nvPr>
            <p:ph idx="1"/>
          </p:nvPr>
        </p:nvSpPr>
        <p:spPr>
          <a:xfrm>
            <a:off x="732369" y="2511379"/>
            <a:ext cx="10723035" cy="3432221"/>
          </a:xfrm>
        </p:spPr>
        <p:txBody>
          <a:bodyPr/>
          <a:lstStyle/>
          <a:p>
            <a:pPr marL="0" indent="0" algn="ctr">
              <a:buNone/>
            </a:pPr>
            <a:endParaRPr lang="en-US" sz="4400" dirty="0">
              <a:latin typeface="+mj-lt"/>
            </a:endParaRPr>
          </a:p>
          <a:p>
            <a:pPr marL="0" indent="0" algn="ctr">
              <a:buNone/>
            </a:pPr>
            <a:endParaRPr lang="en-US" sz="4400" dirty="0">
              <a:latin typeface="+mj-lt"/>
            </a:endParaRPr>
          </a:p>
          <a:p>
            <a:pPr marL="0" indent="0" algn="ctr">
              <a:buNone/>
            </a:pPr>
            <a:endParaRPr lang="en-US" sz="2000" u="sng" dirty="0">
              <a:latin typeface="+mj-lt"/>
            </a:endParaRPr>
          </a:p>
        </p:txBody>
      </p:sp>
      <p:pic>
        <p:nvPicPr>
          <p:cNvPr id="4" name="Picture 3"/>
          <p:cNvPicPr>
            <a:picLocks noChangeAspect="1"/>
          </p:cNvPicPr>
          <p:nvPr/>
        </p:nvPicPr>
        <p:blipFill>
          <a:blip r:embed="rId2"/>
          <a:stretch>
            <a:fillRect/>
          </a:stretch>
        </p:blipFill>
        <p:spPr>
          <a:xfrm>
            <a:off x="5379831" y="3496117"/>
            <a:ext cx="1566808" cy="1566808"/>
          </a:xfrm>
          <a:prstGeom prst="rect">
            <a:avLst/>
          </a:prstGeom>
        </p:spPr>
      </p:pic>
    </p:spTree>
    <p:extLst>
      <p:ext uri="{BB962C8B-B14F-4D97-AF65-F5344CB8AC3E}">
        <p14:creationId xmlns:p14="http://schemas.microsoft.com/office/powerpoint/2010/main" val="699960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dirty="0">
                <a:solidFill>
                  <a:srgbClr val="77297D"/>
                </a:solidFill>
                <a:latin typeface="HelveticaNeueLT Std" pitchFamily="34" charset="0"/>
              </a:rPr>
              <a:t> Questions</a:t>
            </a:r>
            <a:endParaRPr lang="en-US" sz="2600" dirty="0"/>
          </a:p>
        </p:txBody>
      </p:sp>
      <p:cxnSp>
        <p:nvCxnSpPr>
          <p:cNvPr id="10" name="Straight Connector 9"/>
          <p:cNvCxnSpPr/>
          <p:nvPr/>
        </p:nvCxnSpPr>
        <p:spPr>
          <a:xfrm>
            <a:off x="2057400" y="696686"/>
            <a:ext cx="0" cy="304800"/>
          </a:xfrm>
          <a:prstGeom prst="line">
            <a:avLst/>
          </a:prstGeom>
          <a:ln w="38100">
            <a:solidFill>
              <a:srgbClr val="F9A242"/>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057400" y="5387976"/>
            <a:ext cx="8382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rgbClr val="77297D"/>
                </a:solidFill>
                <a:latin typeface="HelveticaNeueLT Std" pitchFamily="34" charset="0"/>
              </a:rPr>
              <a:t>Gordon J. Horn, PhD</a:t>
            </a:r>
          </a:p>
          <a:p>
            <a:pPr algn="l"/>
            <a:r>
              <a:rPr lang="en-US" sz="2200" dirty="0">
                <a:solidFill>
                  <a:srgbClr val="77297D"/>
                </a:solidFill>
                <a:latin typeface="HelveticaNeueLT Std" pitchFamily="34" charset="0"/>
              </a:rPr>
              <a:t>National Deputy Director of Clinical Outcome Services</a:t>
            </a:r>
          </a:p>
          <a:p>
            <a:pPr algn="l"/>
            <a:r>
              <a:rPr lang="en-US" sz="1900" dirty="0">
                <a:solidFill>
                  <a:srgbClr val="716F6F"/>
                </a:solidFill>
                <a:latin typeface="HelveticaNeueLT Std" pitchFamily="34" charset="0"/>
              </a:rPr>
              <a:t>gordon.horn@neurorestorative.com</a:t>
            </a:r>
            <a:br>
              <a:rPr lang="en-US" sz="1900" dirty="0">
                <a:solidFill>
                  <a:srgbClr val="716F6F"/>
                </a:solidFill>
                <a:latin typeface="HelveticaNeueLT Std" pitchFamily="34" charset="0"/>
              </a:rPr>
            </a:br>
            <a:endParaRPr lang="en-US" sz="1900" dirty="0">
              <a:solidFill>
                <a:srgbClr val="77297D"/>
              </a:solidFill>
              <a:latin typeface="HelveticaNeueLT Std" pitchFamily="34" charset="0"/>
            </a:endParaRPr>
          </a:p>
        </p:txBody>
      </p:sp>
      <p:sp>
        <p:nvSpPr>
          <p:cNvPr id="6" name="Rectangle 5"/>
          <p:cNvSpPr/>
          <p:nvPr/>
        </p:nvSpPr>
        <p:spPr>
          <a:xfrm>
            <a:off x="2769945" y="1231106"/>
            <a:ext cx="6640286" cy="3939540"/>
          </a:xfrm>
          <a:prstGeom prst="rect">
            <a:avLst/>
          </a:prstGeom>
          <a:noFill/>
          <a:effectLst>
            <a:glow rad="228600">
              <a:schemeClr val="accent6">
                <a:satMod val="175000"/>
                <a:alpha val="40000"/>
              </a:schemeClr>
            </a:glow>
            <a:softEdge rad="12700"/>
          </a:effectLst>
          <a:scene3d>
            <a:camera prst="orthographicFront">
              <a:rot lat="0" lon="0" rev="0"/>
            </a:camera>
            <a:lightRig rig="glow" dir="t">
              <a:rot lat="0" lon="0" rev="3600000"/>
            </a:lightRig>
          </a:scene3d>
          <a:sp3d>
            <a:bevelT prst="convex"/>
          </a:sp3d>
        </p:spPr>
        <p:txBody>
          <a:bodyPr wrap="square" lIns="91440" tIns="45720" rIns="91440" bIns="45720">
            <a:spAutoFit/>
            <a:sp3d prstMaterial="softEdge">
              <a:bevelT w="29210" h="16510"/>
              <a:contourClr>
                <a:schemeClr val="accent4">
                  <a:alpha val="95000"/>
                </a:schemeClr>
              </a:contourClr>
            </a:sp3d>
          </a:bodyPr>
          <a:lstStyle/>
          <a:p>
            <a:pPr algn="ctr"/>
            <a:r>
              <a:rPr lang="en-US" sz="25000" b="1" dirty="0">
                <a:ln>
                  <a:prstDash val="solid"/>
                </a:ln>
                <a:solidFill>
                  <a:srgbClr val="F9A242"/>
                </a:solidFill>
                <a:effectLst>
                  <a:outerShdw blurRad="88000" dist="50800" dir="5040000" algn="tl">
                    <a:srgbClr val="8064A2">
                      <a:tint val="80000"/>
                      <a:satMod val="250000"/>
                      <a:alpha val="45000"/>
                    </a:srgbClr>
                  </a:outerShdw>
                </a:effectLst>
                <a:latin typeface="Adobe Fangsong Std R" pitchFamily="18" charset="-128"/>
                <a:ea typeface="Adobe Fangsong Std R" pitchFamily="18" charset="-128"/>
                <a:cs typeface="Verdana" pitchFamily="34" charset="0"/>
              </a:rPr>
              <a:t>?</a:t>
            </a:r>
          </a:p>
        </p:txBody>
      </p:sp>
      <p:pic>
        <p:nvPicPr>
          <p:cNvPr id="7" name="Picture 6">
            <a:hlinkClick r:id="rId2"/>
          </p:cNvPr>
          <p:cNvPicPr/>
          <p:nvPr/>
        </p:nvPicPr>
        <p:blipFill>
          <a:blip r:embed="rId3">
            <a:extLst>
              <a:ext uri="{28A0092B-C50C-407E-A947-70E740481C1C}">
                <a14:useLocalDpi xmlns:a14="http://schemas.microsoft.com/office/drawing/2010/main" val="0"/>
              </a:ext>
            </a:extLst>
          </a:blip>
          <a:srcRect l="6622" b="10109"/>
          <a:stretch>
            <a:fillRect/>
          </a:stretch>
        </p:blipFill>
        <p:spPr bwMode="auto">
          <a:xfrm>
            <a:off x="8326120" y="457200"/>
            <a:ext cx="1817370" cy="1295400"/>
          </a:xfrm>
          <a:prstGeom prst="rect">
            <a:avLst/>
          </a:prstGeom>
          <a:noFill/>
          <a:ln>
            <a:noFill/>
          </a:ln>
        </p:spPr>
      </p:pic>
    </p:spTree>
    <p:extLst>
      <p:ext uri="{BB962C8B-B14F-4D97-AF65-F5344CB8AC3E}">
        <p14:creationId xmlns:p14="http://schemas.microsoft.com/office/powerpoint/2010/main" val="2028768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14782" y="2235315"/>
            <a:ext cx="10723035" cy="1336956"/>
          </a:xfrm>
        </p:spPr>
        <p:txBody>
          <a:bodyPr/>
          <a:lstStyle/>
          <a:p>
            <a:r>
              <a:rPr lang="en-US" sz="6600" dirty="0">
                <a:solidFill>
                  <a:schemeClr val="tx1"/>
                </a:solidFill>
                <a:ea typeface="Times New Roman" panose="02020603050405020304" pitchFamily="18" charset="0"/>
                <a:cs typeface="+mn-cs"/>
              </a:rPr>
              <a:t>BREAK</a:t>
            </a:r>
          </a:p>
        </p:txBody>
      </p:sp>
    </p:spTree>
    <p:extLst>
      <p:ext uri="{BB962C8B-B14F-4D97-AF65-F5344CB8AC3E}">
        <p14:creationId xmlns:p14="http://schemas.microsoft.com/office/powerpoint/2010/main" val="1412073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28241" y="873580"/>
            <a:ext cx="10868433" cy="3165020"/>
          </a:xfrm>
        </p:spPr>
        <p:txBody>
          <a:bodyPr anchor="ctr"/>
          <a:lstStyle/>
          <a:p>
            <a:r>
              <a:rPr lang="en-US" sz="3600" b="1" dirty="0"/>
              <a:t>Indiana Snapshot</a:t>
            </a:r>
            <a:br>
              <a:rPr lang="en-US" sz="3600" b="1" dirty="0"/>
            </a:br>
            <a:br>
              <a:rPr lang="en-US" sz="3600" b="1" dirty="0"/>
            </a:br>
            <a:br>
              <a:rPr lang="en-US" sz="3600" b="1" dirty="0"/>
            </a:br>
            <a:r>
              <a:rPr lang="en-US" sz="2400" dirty="0">
                <a:solidFill>
                  <a:schemeClr val="tx1"/>
                </a:solidFill>
              </a:rPr>
              <a:t>Lance Trexler, PhD, FACRM</a:t>
            </a:r>
            <a:br>
              <a:rPr lang="en-US" sz="2400" dirty="0">
                <a:solidFill>
                  <a:schemeClr val="tx1"/>
                </a:solidFill>
              </a:rPr>
            </a:br>
            <a:r>
              <a:rPr lang="en-US" sz="2400" dirty="0">
                <a:solidFill>
                  <a:schemeClr val="tx1"/>
                </a:solidFill>
              </a:rPr>
              <a:t>Judy Reuter</a:t>
            </a:r>
          </a:p>
        </p:txBody>
      </p:sp>
    </p:spTree>
    <p:extLst>
      <p:ext uri="{BB962C8B-B14F-4D97-AF65-F5344CB8AC3E}">
        <p14:creationId xmlns:p14="http://schemas.microsoft.com/office/powerpoint/2010/main" val="3000996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4767" y="819021"/>
            <a:ext cx="10088033" cy="1630174"/>
          </a:xfrm>
        </p:spPr>
        <p:txBody>
          <a:bodyPr anchor="ctr"/>
          <a:lstStyle/>
          <a:p>
            <a:r>
              <a:rPr lang="en-US" b="1" dirty="0">
                <a:effectLst/>
                <a:ea typeface="Calibri" panose="020F0502020204030204" pitchFamily="34" charset="0"/>
                <a:cs typeface="Times New Roman" panose="02020603050405020304" pitchFamily="18" charset="0"/>
              </a:rPr>
              <a:t>Indiana Snapshot for ACL Grant</a:t>
            </a:r>
            <a:endParaRPr lang="en-US" dirty="0">
              <a:effectLst/>
              <a:ea typeface="Calibri" panose="020F0502020204030204" pitchFamily="34" charset="0"/>
              <a:cs typeface="Times New Roman" panose="02020603050405020304" pitchFamily="18" charset="0"/>
            </a:endParaRPr>
          </a:p>
          <a:p>
            <a:r>
              <a:rPr lang="en-US" sz="1100" b="1" dirty="0">
                <a:solidFill>
                  <a:schemeClr val="tx1"/>
                </a:solidFill>
                <a:effectLst/>
                <a:latin typeface="+mn-lt"/>
                <a:ea typeface="Calibri" panose="020F0502020204030204" pitchFamily="34" charset="0"/>
                <a:cs typeface="Times New Roman" panose="02020603050405020304" pitchFamily="18" charset="0"/>
              </a:rPr>
              <a:t> </a:t>
            </a:r>
            <a:br>
              <a:rPr lang="en-US" sz="1100" b="1" dirty="0">
                <a:solidFill>
                  <a:schemeClr val="tx1"/>
                </a:solidFill>
                <a:effectLst/>
                <a:latin typeface="+mn-lt"/>
                <a:ea typeface="Calibri" panose="020F0502020204030204" pitchFamily="34" charset="0"/>
                <a:cs typeface="Times New Roman" panose="02020603050405020304" pitchFamily="18" charset="0"/>
              </a:rPr>
            </a:br>
            <a:r>
              <a:rPr lang="en-US" sz="2400" b="1" dirty="0">
                <a:solidFill>
                  <a:schemeClr val="tx1"/>
                </a:solidFill>
                <a:effectLst/>
                <a:latin typeface="+mn-lt"/>
                <a:ea typeface="Calibri" panose="020F0502020204030204" pitchFamily="34" charset="0"/>
                <a:cs typeface="Times New Roman" panose="02020603050405020304" pitchFamily="18" charset="0"/>
              </a:rPr>
              <a:t>Who is our target audience?</a:t>
            </a:r>
            <a:endParaRPr lang="en-US" sz="2400" dirty="0">
              <a:solidFill>
                <a:schemeClr val="tx1"/>
              </a:solidFill>
              <a:effectLst/>
              <a:latin typeface="+mn-lt"/>
              <a:ea typeface="Calibri" panose="020F0502020204030204" pitchFamily="34" charset="0"/>
              <a:cs typeface="Times New Roman" panose="02020603050405020304" pitchFamily="18" charset="0"/>
            </a:endParaRPr>
          </a:p>
        </p:txBody>
      </p:sp>
      <p:sp>
        <p:nvSpPr>
          <p:cNvPr id="3" name="Rectangle 2"/>
          <p:cNvSpPr/>
          <p:nvPr/>
        </p:nvSpPr>
        <p:spPr>
          <a:xfrm>
            <a:off x="2731770" y="2557691"/>
            <a:ext cx="6096000" cy="1569660"/>
          </a:xfrm>
          <a:prstGeom prst="rect">
            <a:avLst/>
          </a:prstGeom>
        </p:spPr>
        <p:txBody>
          <a:bodyPr>
            <a:spAutoFit/>
          </a:bodyPr>
          <a:lstStyle/>
          <a:p>
            <a:pPr marL="2171700" lvl="4"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Funding Sources</a:t>
            </a:r>
          </a:p>
          <a:p>
            <a:pPr marL="2171700" lvl="4"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State Agencies</a:t>
            </a:r>
          </a:p>
          <a:p>
            <a:pPr marL="2171700" lvl="4"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Community Partners</a:t>
            </a:r>
          </a:p>
          <a:p>
            <a:pPr marL="2171700" lvl="4"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Payors</a:t>
            </a:r>
            <a:endParaRPr lang="en-US" sz="2400" dirty="0"/>
          </a:p>
        </p:txBody>
      </p:sp>
    </p:spTree>
    <p:extLst>
      <p:ext uri="{BB962C8B-B14F-4D97-AF65-F5344CB8AC3E}">
        <p14:creationId xmlns:p14="http://schemas.microsoft.com/office/powerpoint/2010/main" val="664659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27313" y="486378"/>
            <a:ext cx="8807287" cy="722027"/>
          </a:xfrm>
        </p:spPr>
        <p:txBody>
          <a:bodyPr/>
          <a:lstStyle/>
          <a:p>
            <a:pPr rtl="0" eaLnBrk="1" latinLnBrk="0" hangingPunct="1">
              <a:spcAft>
                <a:spcPts val="600"/>
              </a:spcAft>
            </a:pPr>
            <a:r>
              <a:rPr lang="en-US" b="1" kern="1200" dirty="0">
                <a:solidFill>
                  <a:srgbClr val="2C7C9F"/>
                </a:solidFill>
                <a:effectLst/>
                <a:ea typeface="Calibri" panose="020F0502020204030204" pitchFamily="34" charset="0"/>
                <a:cs typeface="Times New Roman" panose="02020603050405020304" pitchFamily="18" charset="0"/>
              </a:rPr>
              <a:t>What story do we want to tell?</a:t>
            </a:r>
            <a:endParaRPr lang="en-US" dirty="0">
              <a:effectLst/>
            </a:endParaRPr>
          </a:p>
        </p:txBody>
      </p:sp>
      <p:sp>
        <p:nvSpPr>
          <p:cNvPr id="2" name="Rectangle 1"/>
          <p:cNvSpPr/>
          <p:nvPr/>
        </p:nvSpPr>
        <p:spPr>
          <a:xfrm>
            <a:off x="2640330" y="1349881"/>
            <a:ext cx="6299200" cy="4247317"/>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Indiana is focused on building systems of support via a community integrated model of service delivery for persons with TBI.</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Report on prevalence of TBI in the following settings:</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Mental Health &amp; Substance Abuse</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Criminal Justice</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Homelessness</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Educational systems (Schools)</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Vocational</a:t>
            </a:r>
            <a:endParaRPr lang="en-US" sz="2400" dirty="0"/>
          </a:p>
        </p:txBody>
      </p:sp>
    </p:spTree>
    <p:extLst>
      <p:ext uri="{BB962C8B-B14F-4D97-AF65-F5344CB8AC3E}">
        <p14:creationId xmlns:p14="http://schemas.microsoft.com/office/powerpoint/2010/main" val="1649011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4974" y="421901"/>
            <a:ext cx="9439226" cy="1304664"/>
          </a:xfrm>
        </p:spPr>
        <p:txBody>
          <a:bodyPr anchor="ctr"/>
          <a:lstStyle/>
          <a:p>
            <a:pPr rtl="0" eaLnBrk="1" latinLnBrk="0" hangingPunct="1"/>
            <a:r>
              <a:rPr lang="en-US" b="1" kern="1200" dirty="0">
                <a:solidFill>
                  <a:srgbClr val="2C7C9F"/>
                </a:solidFill>
                <a:effectLst/>
                <a:ea typeface="Calibri" panose="020F0502020204030204" pitchFamily="34" charset="0"/>
                <a:cs typeface="Times New Roman" panose="02020603050405020304" pitchFamily="18" charset="0"/>
              </a:rPr>
              <a:t>How will we tell the story?</a:t>
            </a:r>
            <a:endParaRPr lang="en-US" dirty="0">
              <a:effectLst/>
            </a:endParaRPr>
          </a:p>
        </p:txBody>
      </p:sp>
      <p:sp>
        <p:nvSpPr>
          <p:cNvPr id="3" name="Rectangle 2"/>
          <p:cNvSpPr/>
          <p:nvPr/>
        </p:nvSpPr>
        <p:spPr>
          <a:xfrm>
            <a:off x="2833370" y="1663184"/>
            <a:ext cx="6705600" cy="3354765"/>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Sourced and evidence-based data.</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Develop copy to provide context to the data and tie the overall story together.</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Design and organize graphs and data visually to guide the audience from beginning to end.</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Simple design with focus on the story with accurate data.</a:t>
            </a:r>
            <a:endParaRPr lang="en-US" sz="2400" dirty="0"/>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Possibly interactive; ie online and PPT.</a:t>
            </a:r>
            <a:endParaRPr lang="en-US" sz="2400" dirty="0"/>
          </a:p>
        </p:txBody>
      </p:sp>
    </p:spTree>
    <p:extLst>
      <p:ext uri="{BB962C8B-B14F-4D97-AF65-F5344CB8AC3E}">
        <p14:creationId xmlns:p14="http://schemas.microsoft.com/office/powerpoint/2010/main" val="3427794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8233" y="816822"/>
            <a:ext cx="6542942" cy="2246418"/>
          </a:xfrm>
        </p:spPr>
        <p:txBody>
          <a:bodyPr anchor="ctr"/>
          <a:lstStyle/>
          <a:p>
            <a:r>
              <a:rPr lang="en-US" dirty="0">
                <a:solidFill>
                  <a:srgbClr val="2C7C9F"/>
                </a:solidFill>
                <a:ea typeface="Calibri" panose="020F0502020204030204" pitchFamily="34" charset="0"/>
                <a:cs typeface="Times New Roman" panose="02020603050405020304" pitchFamily="18" charset="0"/>
              </a:rPr>
              <a:t>ACL Timeline:</a:t>
            </a:r>
            <a:br>
              <a:rPr lang="en-US" dirty="0">
                <a:solidFill>
                  <a:srgbClr val="2C7C9F"/>
                </a:solidFill>
                <a:ea typeface="Calibri" panose="020F0502020204030204" pitchFamily="34" charset="0"/>
                <a:cs typeface="Times New Roman" panose="02020603050405020304" pitchFamily="18" charset="0"/>
              </a:rPr>
            </a:br>
            <a:r>
              <a:rPr lang="en-US" sz="2400" dirty="0">
                <a:solidFill>
                  <a:schemeClr val="tx1"/>
                </a:solidFill>
                <a:ea typeface="Calibri" panose="020F0502020204030204" pitchFamily="34" charset="0"/>
                <a:cs typeface="Times New Roman" panose="02020603050405020304" pitchFamily="18" charset="0"/>
              </a:rPr>
              <a:t>Disseminate by Sept 2019</a:t>
            </a:r>
            <a:br>
              <a:rPr lang="en-US" dirty="0">
                <a:solidFill>
                  <a:srgbClr val="2C7C9F"/>
                </a:solidFill>
                <a:ea typeface="Calibri" panose="020F0502020204030204" pitchFamily="34" charset="0"/>
                <a:cs typeface="Times New Roman" panose="02020603050405020304" pitchFamily="18" charset="0"/>
              </a:rPr>
            </a:br>
            <a:br>
              <a:rPr lang="en-US" dirty="0">
                <a:solidFill>
                  <a:srgbClr val="2C7C9F"/>
                </a:solidFill>
                <a:ea typeface="Calibri" panose="020F0502020204030204" pitchFamily="34" charset="0"/>
                <a:cs typeface="Times New Roman" panose="02020603050405020304" pitchFamily="18" charset="0"/>
              </a:rPr>
            </a:br>
            <a:r>
              <a:rPr lang="en-US" dirty="0">
                <a:solidFill>
                  <a:srgbClr val="2C7C9F"/>
                </a:solidFill>
                <a:ea typeface="Calibri" panose="020F0502020204030204" pitchFamily="34" charset="0"/>
                <a:cs typeface="Times New Roman" panose="02020603050405020304" pitchFamily="18" charset="0"/>
              </a:rPr>
              <a:t> How will we disseminate?</a:t>
            </a:r>
            <a:endParaRPr lang="en-US" sz="2400" b="0" dirty="0">
              <a:solidFill>
                <a:schemeClr val="tx1"/>
              </a:solidFill>
              <a:effectLst/>
            </a:endParaRPr>
          </a:p>
        </p:txBody>
      </p:sp>
      <p:sp>
        <p:nvSpPr>
          <p:cNvPr id="3" name="Rectangle 2"/>
          <p:cNvSpPr/>
          <p:nvPr/>
        </p:nvSpPr>
        <p:spPr>
          <a:xfrm>
            <a:off x="4789805" y="3225006"/>
            <a:ext cx="3291840" cy="1877437"/>
          </a:xfrm>
          <a:prstGeom prst="rect">
            <a:avLst/>
          </a:prstGeom>
        </p:spPr>
        <p:txBody>
          <a:bodyPr wrap="square">
            <a:spAutoFit/>
          </a:bodyPr>
          <a:lstStyle/>
          <a:p>
            <a:pPr marL="342900" indent="-342900">
              <a:spcBef>
                <a:spcPts val="8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Print</a:t>
            </a:r>
          </a:p>
          <a:p>
            <a:pPr marL="342900" indent="-342900">
              <a:spcBef>
                <a:spcPts val="8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Electronic (pdf)</a:t>
            </a:r>
          </a:p>
          <a:p>
            <a:pPr marL="800100" lvl="1" indent="-342900">
              <a:spcBef>
                <a:spcPts val="8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Listservs</a:t>
            </a:r>
          </a:p>
          <a:p>
            <a:pPr marL="800100" lvl="1" indent="-342900">
              <a:spcBef>
                <a:spcPts val="8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Press Release</a:t>
            </a:r>
            <a:endParaRPr lang="en-US" sz="2400" dirty="0"/>
          </a:p>
        </p:txBody>
      </p:sp>
    </p:spTree>
    <p:extLst>
      <p:ext uri="{BB962C8B-B14F-4D97-AF65-F5344CB8AC3E}">
        <p14:creationId xmlns:p14="http://schemas.microsoft.com/office/powerpoint/2010/main" val="27716492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90142" y="806905"/>
            <a:ext cx="11049408" cy="4441370"/>
          </a:xfrm>
        </p:spPr>
        <p:txBody>
          <a:bodyPr anchor="ctr"/>
          <a:lstStyle/>
          <a:p>
            <a:r>
              <a:rPr lang="en-US" sz="3600" b="1" dirty="0"/>
              <a:t>New ACL</a:t>
            </a:r>
            <a:r>
              <a:rPr lang="en-US" sz="3600" b="1" baseline="0" dirty="0"/>
              <a:t> Product:</a:t>
            </a:r>
            <a:br>
              <a:rPr lang="en-US" sz="3600" b="1" baseline="0" dirty="0"/>
            </a:br>
            <a:r>
              <a:rPr lang="en-US" sz="3600" b="1" baseline="0" dirty="0">
                <a:solidFill>
                  <a:schemeClr val="tx1"/>
                </a:solidFill>
              </a:rPr>
              <a:t>Best Practices Guideline for TBI </a:t>
            </a:r>
            <a:br>
              <a:rPr lang="en-US" sz="3600" b="1" baseline="0" dirty="0">
                <a:solidFill>
                  <a:schemeClr val="tx1"/>
                </a:solidFill>
              </a:rPr>
            </a:br>
            <a:r>
              <a:rPr lang="en-US" sz="3600" b="1" baseline="0" dirty="0">
                <a:solidFill>
                  <a:schemeClr val="tx1"/>
                </a:solidFill>
              </a:rPr>
              <a:t>in the Criminal Justice System</a:t>
            </a:r>
            <a:br>
              <a:rPr lang="en-US" sz="3600" b="1" dirty="0">
                <a:solidFill>
                  <a:schemeClr val="tx1"/>
                </a:solidFill>
              </a:rPr>
            </a:br>
            <a:br>
              <a:rPr lang="en-US" sz="3600" b="1" dirty="0">
                <a:solidFill>
                  <a:schemeClr val="tx1"/>
                </a:solidFill>
              </a:rPr>
            </a:br>
            <a:r>
              <a:rPr lang="en-US" sz="2400" dirty="0">
                <a:solidFill>
                  <a:schemeClr val="tx1"/>
                </a:solidFill>
              </a:rPr>
              <a:t>Lance Trexler, PhD, HSPP, FACRM</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3595292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171450"/>
            <a:ext cx="7772400" cy="990600"/>
          </a:xfrm>
        </p:spPr>
        <p:txBody>
          <a:bodyPr/>
          <a:lstStyle/>
          <a:p>
            <a:r>
              <a:rPr lang="en-US" dirty="0"/>
              <a:t>Indiana ACL TBI Grant</a:t>
            </a:r>
          </a:p>
        </p:txBody>
      </p:sp>
      <p:sp>
        <p:nvSpPr>
          <p:cNvPr id="3" name="Content Placeholder 2"/>
          <p:cNvSpPr>
            <a:spLocks noGrp="1"/>
          </p:cNvSpPr>
          <p:nvPr>
            <p:ph idx="1"/>
          </p:nvPr>
        </p:nvSpPr>
        <p:spPr>
          <a:xfrm>
            <a:off x="2276475" y="1466851"/>
            <a:ext cx="7772400" cy="4114810"/>
          </a:xfrm>
        </p:spPr>
        <p:txBody>
          <a:bodyPr/>
          <a:lstStyle/>
          <a:p>
            <a:r>
              <a:rPr lang="en-US" dirty="0">
                <a:solidFill>
                  <a:schemeClr val="tx1"/>
                </a:solidFill>
              </a:rPr>
              <a:t>Indiana was designed by ACL as one of three Mentor States in TBI and Criminal Justice</a:t>
            </a:r>
          </a:p>
          <a:p>
            <a:r>
              <a:rPr lang="en-US" dirty="0">
                <a:solidFill>
                  <a:schemeClr val="tx1"/>
                </a:solidFill>
              </a:rPr>
              <a:t>Designation for Mentor State was based on Research and Program – System development in TBI and the Criminal Justice System</a:t>
            </a:r>
          </a:p>
          <a:p>
            <a:r>
              <a:rPr lang="en-US" dirty="0">
                <a:solidFill>
                  <a:schemeClr val="tx1"/>
                </a:solidFill>
              </a:rPr>
              <a:t> Through the ACL grant, established a TBI – Criminal Justice Workgroup</a:t>
            </a:r>
          </a:p>
        </p:txBody>
      </p:sp>
    </p:spTree>
    <p:extLst>
      <p:ext uri="{BB962C8B-B14F-4D97-AF65-F5344CB8AC3E}">
        <p14:creationId xmlns:p14="http://schemas.microsoft.com/office/powerpoint/2010/main" val="3208630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700" y="0"/>
            <a:ext cx="7772400" cy="1143000"/>
          </a:xfrm>
        </p:spPr>
        <p:txBody>
          <a:bodyPr/>
          <a:lstStyle/>
          <a:p>
            <a:r>
              <a:rPr lang="en-US" dirty="0"/>
              <a:t>What We Know</a:t>
            </a:r>
          </a:p>
        </p:txBody>
      </p:sp>
      <p:sp>
        <p:nvSpPr>
          <p:cNvPr id="5" name="Content Placeholder 4"/>
          <p:cNvSpPr>
            <a:spLocks noGrp="1"/>
          </p:cNvSpPr>
          <p:nvPr>
            <p:ph idx="1"/>
          </p:nvPr>
        </p:nvSpPr>
        <p:spPr>
          <a:xfrm>
            <a:off x="1752600" y="1362076"/>
            <a:ext cx="8610600" cy="4343411"/>
          </a:xfrm>
        </p:spPr>
        <p:txBody>
          <a:bodyPr/>
          <a:lstStyle/>
          <a:p>
            <a:r>
              <a:rPr lang="en-US" sz="2000" dirty="0">
                <a:solidFill>
                  <a:schemeClr val="tx1"/>
                </a:solidFill>
              </a:rPr>
              <a:t>60% of all individuals in the criminal justice system screen positive for TBI (Veterans 68% for moderate to severe)</a:t>
            </a:r>
          </a:p>
          <a:p>
            <a:r>
              <a:rPr lang="en-US" sz="2000" dirty="0">
                <a:solidFill>
                  <a:schemeClr val="tx1"/>
                </a:solidFill>
              </a:rPr>
              <a:t>Incarcerated Survivors of TBI:</a:t>
            </a:r>
          </a:p>
          <a:p>
            <a:pPr lvl="1"/>
            <a:r>
              <a:rPr lang="en-US" sz="2000" dirty="0">
                <a:solidFill>
                  <a:schemeClr val="tx1"/>
                </a:solidFill>
              </a:rPr>
              <a:t>Commit a far greater number of conduct violations and infractions.</a:t>
            </a:r>
          </a:p>
          <a:p>
            <a:pPr lvl="1"/>
            <a:r>
              <a:rPr lang="en-US" sz="2000" dirty="0">
                <a:solidFill>
                  <a:schemeClr val="tx1"/>
                </a:solidFill>
              </a:rPr>
              <a:t>Experience greater barriers to treatment</a:t>
            </a:r>
          </a:p>
          <a:p>
            <a:pPr lvl="1"/>
            <a:r>
              <a:rPr lang="en-US" sz="2000" dirty="0">
                <a:solidFill>
                  <a:schemeClr val="tx1"/>
                </a:solidFill>
              </a:rPr>
              <a:t>Are often mistaken as noncompliant.</a:t>
            </a:r>
          </a:p>
          <a:p>
            <a:pPr lvl="1"/>
            <a:r>
              <a:rPr lang="en-US" sz="2000" dirty="0">
                <a:solidFill>
                  <a:schemeClr val="tx1"/>
                </a:solidFill>
              </a:rPr>
              <a:t>When engaged in therapy, require 2-3X the amount of services to achieve success</a:t>
            </a:r>
          </a:p>
          <a:p>
            <a:pPr lvl="1"/>
            <a:r>
              <a:rPr lang="en-US" sz="2000" dirty="0">
                <a:solidFill>
                  <a:schemeClr val="tx1"/>
                </a:solidFill>
              </a:rPr>
              <a:t>Are almost twice as likely to be re-arrested within their first year of release</a:t>
            </a:r>
          </a:p>
          <a:p>
            <a:pPr lvl="1"/>
            <a:r>
              <a:rPr lang="en-US" sz="2000" dirty="0">
                <a:solidFill>
                  <a:schemeClr val="tx1"/>
                </a:solidFill>
              </a:rPr>
              <a:t>3X more likely to misuse substances and 11X more likely to die of an opioid overdose. </a:t>
            </a:r>
            <a:endParaRPr lang="en-US" sz="2000" dirty="0"/>
          </a:p>
        </p:txBody>
      </p:sp>
    </p:spTree>
    <p:extLst>
      <p:ext uri="{BB962C8B-B14F-4D97-AF65-F5344CB8AC3E}">
        <p14:creationId xmlns:p14="http://schemas.microsoft.com/office/powerpoint/2010/main" val="91794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 y="3364055"/>
            <a:ext cx="11509466" cy="3493945"/>
          </a:xfrm>
          <a:prstGeom prst="rect">
            <a:avLst/>
          </a:prstGeom>
        </p:spPr>
      </p:pic>
      <p:sp>
        <p:nvSpPr>
          <p:cNvPr id="2" name="Title 1"/>
          <p:cNvSpPr>
            <a:spLocks noGrp="1"/>
          </p:cNvSpPr>
          <p:nvPr>
            <p:ph type="ctrTitle"/>
          </p:nvPr>
        </p:nvSpPr>
        <p:spPr/>
        <p:txBody>
          <a:bodyPr/>
          <a:lstStyle/>
          <a:p>
            <a:r>
              <a:rPr lang="en-US" dirty="0"/>
              <a:t>Indiana Needs &amp; Resource Assessment Survey</a:t>
            </a:r>
          </a:p>
        </p:txBody>
      </p:sp>
      <p:sp>
        <p:nvSpPr>
          <p:cNvPr id="3" name="Subtitle 2"/>
          <p:cNvSpPr>
            <a:spLocks noGrp="1"/>
          </p:cNvSpPr>
          <p:nvPr>
            <p:ph type="subTitle" idx="1"/>
          </p:nvPr>
        </p:nvSpPr>
        <p:spPr/>
        <p:txBody>
          <a:bodyPr/>
          <a:lstStyle/>
          <a:p>
            <a:br>
              <a:rPr lang="en-US" dirty="0"/>
            </a:br>
            <a:r>
              <a:rPr lang="en-US" dirty="0"/>
              <a:t>Jeremy Funk</a:t>
            </a:r>
          </a:p>
        </p:txBody>
      </p:sp>
    </p:spTree>
    <p:extLst>
      <p:ext uri="{BB962C8B-B14F-4D97-AF65-F5344CB8AC3E}">
        <p14:creationId xmlns:p14="http://schemas.microsoft.com/office/powerpoint/2010/main" val="3989654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62101" y="0"/>
            <a:ext cx="9142141" cy="914400"/>
          </a:xfrm>
        </p:spPr>
        <p:txBody>
          <a:bodyPr/>
          <a:lstStyle/>
          <a:p>
            <a:r>
              <a:rPr lang="en-US" sz="3200" dirty="0"/>
              <a:t>Adolescent TBI and Crime</a:t>
            </a:r>
          </a:p>
        </p:txBody>
      </p:sp>
      <p:sp>
        <p:nvSpPr>
          <p:cNvPr id="6" name="Content Placeholder 5"/>
          <p:cNvSpPr>
            <a:spLocks noGrp="1"/>
          </p:cNvSpPr>
          <p:nvPr>
            <p:ph idx="1"/>
          </p:nvPr>
        </p:nvSpPr>
        <p:spPr>
          <a:xfrm>
            <a:off x="2162175" y="1047751"/>
            <a:ext cx="8077200" cy="3962401"/>
          </a:xfrm>
        </p:spPr>
        <p:txBody>
          <a:bodyPr>
            <a:normAutofit/>
          </a:bodyPr>
          <a:lstStyle/>
          <a:p>
            <a:r>
              <a:rPr lang="en-US" sz="2000" dirty="0"/>
              <a:t>508 psychiatric inpatient adolescents</a:t>
            </a:r>
          </a:p>
          <a:p>
            <a:r>
              <a:rPr lang="en-US" sz="2000" dirty="0"/>
              <a:t>Adolescents with TBI had significantly more often committed crimes (53.8%) compared to adolescents without TBI (14.7%) </a:t>
            </a:r>
          </a:p>
          <a:p>
            <a:r>
              <a:rPr lang="en-US" sz="2000" dirty="0"/>
              <a:t>Subjects with TBI had significantly more violent crimes</a:t>
            </a:r>
          </a:p>
          <a:p>
            <a:r>
              <a:rPr lang="en-US" sz="2000" dirty="0"/>
              <a:t>TBI during childhood and adolescence increased the risk of: </a:t>
            </a:r>
          </a:p>
          <a:p>
            <a:pPr lvl="1"/>
            <a:r>
              <a:rPr lang="en-US" sz="2000" dirty="0"/>
              <a:t>any criminality 6.8-fold (95% 3.0–15.2), </a:t>
            </a:r>
          </a:p>
          <a:p>
            <a:pPr lvl="1"/>
            <a:r>
              <a:rPr lang="en-US" sz="2000" dirty="0"/>
              <a:t>conduct disorder 5.7-fold (95% 2.1–15.4). and </a:t>
            </a:r>
          </a:p>
          <a:p>
            <a:pPr lvl="1"/>
            <a:r>
              <a:rPr lang="en-US" sz="2000" dirty="0"/>
              <a:t>concomitant criminality and conduct disorder 18.7-fold (95% 4.3–80.1)</a:t>
            </a:r>
          </a:p>
        </p:txBody>
      </p:sp>
      <p:sp>
        <p:nvSpPr>
          <p:cNvPr id="7" name="TextBox 6"/>
          <p:cNvSpPr txBox="1"/>
          <p:nvPr/>
        </p:nvSpPr>
        <p:spPr>
          <a:xfrm>
            <a:off x="2381250" y="5200650"/>
            <a:ext cx="6629400" cy="400110"/>
          </a:xfrm>
          <a:prstGeom prst="rect">
            <a:avLst/>
          </a:prstGeom>
          <a:noFill/>
          <a:ln>
            <a:noFill/>
          </a:ln>
        </p:spPr>
        <p:txBody>
          <a:bodyPr wrap="square" rtlCol="0">
            <a:spAutoFit/>
          </a:bodyPr>
          <a:lstStyle/>
          <a:p>
            <a:r>
              <a:rPr lang="en-US" sz="1000" dirty="0"/>
              <a:t>Luukkainen, S, Riala, K, Laukkanen, M et al (2012).  Association of traumatic brain injury with criminality in adolescent psychiatric inpatients from Northern Finland</a:t>
            </a:r>
            <a:r>
              <a:rPr lang="en-US" sz="1000" i="1" dirty="0"/>
              <a:t>.  Psychiatry Research, 200, </a:t>
            </a:r>
            <a:r>
              <a:rPr lang="en-US" sz="1000" dirty="0"/>
              <a:t>767-772</a:t>
            </a:r>
          </a:p>
        </p:txBody>
      </p:sp>
    </p:spTree>
    <p:extLst>
      <p:ext uri="{BB962C8B-B14F-4D97-AF65-F5344CB8AC3E}">
        <p14:creationId xmlns:p14="http://schemas.microsoft.com/office/powerpoint/2010/main" val="198425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1057275" y="0"/>
            <a:ext cx="10172700" cy="838200"/>
          </a:xfrm>
        </p:spPr>
        <p:txBody>
          <a:bodyPr/>
          <a:lstStyle/>
          <a:p>
            <a:r>
              <a:rPr lang="en-US" dirty="0"/>
              <a:t>Effects of TBI on IDOC</a:t>
            </a:r>
          </a:p>
        </p:txBody>
      </p:sp>
      <p:sp>
        <p:nvSpPr>
          <p:cNvPr id="15" name="Content Placeholder 14"/>
          <p:cNvSpPr>
            <a:spLocks noGrp="1"/>
          </p:cNvSpPr>
          <p:nvPr>
            <p:ph sz="half" idx="4294967295"/>
          </p:nvPr>
        </p:nvSpPr>
        <p:spPr>
          <a:xfrm>
            <a:off x="1381126" y="1009650"/>
            <a:ext cx="5172074" cy="4038600"/>
          </a:xfrm>
          <a:prstGeom prst="rect">
            <a:avLst/>
          </a:prstGeom>
        </p:spPr>
        <p:txBody>
          <a:bodyPr/>
          <a:lstStyle/>
          <a:p>
            <a:pPr>
              <a:spcAft>
                <a:spcPts val="1200"/>
              </a:spcAft>
            </a:pPr>
            <a:r>
              <a:rPr lang="en-US" sz="2000" dirty="0">
                <a:solidFill>
                  <a:schemeClr val="tx1"/>
                </a:solidFill>
              </a:rPr>
              <a:t>TBI negatively impacts one’s ability to engage and participate effectively in treatment/programs (e.g., impaired memory and learning job skills or staying on track)</a:t>
            </a:r>
            <a:endParaRPr lang="en-US" sz="2000" dirty="0">
              <a:solidFill>
                <a:srgbClr val="FF0000"/>
              </a:solidFill>
            </a:endParaRPr>
          </a:p>
          <a:p>
            <a:pPr>
              <a:spcAft>
                <a:spcPts val="1200"/>
              </a:spcAft>
            </a:pPr>
            <a:r>
              <a:rPr lang="en-US" sz="2000" dirty="0">
                <a:solidFill>
                  <a:schemeClr val="tx1"/>
                </a:solidFill>
              </a:rPr>
              <a:t>If offenders with TBI are not being identified or treated, will likely lead to unsuccessful rehabilitation/programming, failed community re-entry, and costly recidivism</a:t>
            </a:r>
          </a:p>
          <a:p>
            <a:pPr>
              <a:spcAft>
                <a:spcPts val="1200"/>
              </a:spcAft>
            </a:pPr>
            <a:endParaRPr lang="en-US" sz="2000" dirty="0">
              <a:solidFill>
                <a:srgbClr val="FF0000"/>
              </a:solidFill>
            </a:endParaRPr>
          </a:p>
        </p:txBody>
      </p:sp>
      <p:pic>
        <p:nvPicPr>
          <p:cNvPr id="3" name="Content Placeholder 2"/>
          <p:cNvPicPr>
            <a:picLocks noGrp="1" noChangeAspect="1"/>
          </p:cNvPicPr>
          <p:nvPr>
            <p:ph sz="half" idx="4294967295"/>
          </p:nvPr>
        </p:nvPicPr>
        <p:blipFill>
          <a:blip r:embed="rId2"/>
          <a:stretch>
            <a:fillRect/>
          </a:stretch>
        </p:blipFill>
        <p:spPr>
          <a:xfrm>
            <a:off x="6734175" y="1057275"/>
            <a:ext cx="4038600" cy="2438400"/>
          </a:xfrm>
          <a:prstGeom prst="rect">
            <a:avLst/>
          </a:prstGeom>
        </p:spPr>
      </p:pic>
      <p:pic>
        <p:nvPicPr>
          <p:cNvPr id="4" name="Picture 3"/>
          <p:cNvPicPr>
            <a:picLocks noChangeAspect="1"/>
          </p:cNvPicPr>
          <p:nvPr/>
        </p:nvPicPr>
        <p:blipFill>
          <a:blip r:embed="rId3"/>
          <a:stretch>
            <a:fillRect/>
          </a:stretch>
        </p:blipFill>
        <p:spPr>
          <a:xfrm>
            <a:off x="6743700" y="3619500"/>
            <a:ext cx="4038600" cy="2438400"/>
          </a:xfrm>
          <a:prstGeom prst="rect">
            <a:avLst/>
          </a:prstGeom>
        </p:spPr>
      </p:pic>
    </p:spTree>
    <p:extLst>
      <p:ext uri="{BB962C8B-B14F-4D97-AF65-F5344CB8AC3E}">
        <p14:creationId xmlns:p14="http://schemas.microsoft.com/office/powerpoint/2010/main" val="1022619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291"/>
                </a:solidFill>
              </a:rPr>
              <a:t>ACL TBI-Criminal Justice </a:t>
            </a:r>
            <a:br>
              <a:rPr lang="en-US" dirty="0">
                <a:solidFill>
                  <a:srgbClr val="007291"/>
                </a:solidFill>
              </a:rPr>
            </a:br>
            <a:r>
              <a:rPr lang="en-US" dirty="0">
                <a:solidFill>
                  <a:srgbClr val="007291"/>
                </a:solidFill>
              </a:rPr>
              <a:t>Best Practice Guidelines</a:t>
            </a:r>
            <a:endParaRPr lang="en-US" dirty="0"/>
          </a:p>
        </p:txBody>
      </p:sp>
      <p:sp>
        <p:nvSpPr>
          <p:cNvPr id="3" name="Content Placeholder 2"/>
          <p:cNvSpPr>
            <a:spLocks noGrp="1"/>
          </p:cNvSpPr>
          <p:nvPr>
            <p:ph idx="1"/>
          </p:nvPr>
        </p:nvSpPr>
        <p:spPr>
          <a:xfrm>
            <a:off x="2609587" y="1924263"/>
            <a:ext cx="7772978" cy="4019337"/>
          </a:xfrm>
        </p:spPr>
        <p:txBody>
          <a:bodyPr/>
          <a:lstStyle/>
          <a:p>
            <a:pPr marL="344488" indent="-344488">
              <a:buClr>
                <a:schemeClr val="tx1"/>
              </a:buClr>
              <a:buAutoNum type="arabicPeriod"/>
            </a:pPr>
            <a:r>
              <a:rPr lang="en-US" dirty="0">
                <a:solidFill>
                  <a:schemeClr val="tx1"/>
                </a:solidFill>
              </a:rPr>
              <a:t> DOC Training and Education</a:t>
            </a:r>
          </a:p>
          <a:p>
            <a:pPr marL="344488" indent="-344488">
              <a:buClr>
                <a:schemeClr val="tx1"/>
              </a:buClr>
              <a:buAutoNum type="arabicPeriod"/>
            </a:pPr>
            <a:r>
              <a:rPr lang="en-US" dirty="0">
                <a:solidFill>
                  <a:schemeClr val="tx1"/>
                </a:solidFill>
              </a:rPr>
              <a:t> Screening for Lifetime Exposure to TBI</a:t>
            </a:r>
          </a:p>
          <a:p>
            <a:pPr marL="344488" indent="-344488">
              <a:buClr>
                <a:schemeClr val="tx1"/>
              </a:buClr>
              <a:buAutoNum type="arabicPeriod"/>
            </a:pPr>
            <a:r>
              <a:rPr lang="en-US" dirty="0">
                <a:solidFill>
                  <a:schemeClr val="tx1"/>
                </a:solidFill>
              </a:rPr>
              <a:t> Screening for Impairment</a:t>
            </a:r>
          </a:p>
          <a:p>
            <a:pPr marL="344488" indent="-344488">
              <a:buClr>
                <a:schemeClr val="tx1"/>
              </a:buClr>
              <a:buAutoNum type="arabicPeriod"/>
            </a:pPr>
            <a:r>
              <a:rPr lang="en-US" dirty="0">
                <a:solidFill>
                  <a:schemeClr val="tx1"/>
                </a:solidFill>
              </a:rPr>
              <a:t> Accommodations for TBI</a:t>
            </a:r>
          </a:p>
          <a:p>
            <a:pPr marL="399705" lvl="1" indent="0">
              <a:buClr>
                <a:schemeClr val="tx1"/>
              </a:buClr>
              <a:buNone/>
            </a:pPr>
            <a:r>
              <a:rPr lang="en-US" sz="2400" dirty="0">
                <a:solidFill>
                  <a:schemeClr val="tx1"/>
                </a:solidFill>
              </a:rPr>
              <a:t>a. DOC</a:t>
            </a:r>
          </a:p>
          <a:p>
            <a:pPr marL="399705" lvl="1" indent="0">
              <a:buClr>
                <a:schemeClr val="tx1"/>
              </a:buClr>
              <a:buNone/>
            </a:pPr>
            <a:r>
              <a:rPr lang="en-US" sz="2400" dirty="0">
                <a:solidFill>
                  <a:schemeClr val="tx1"/>
                </a:solidFill>
              </a:rPr>
              <a:t>b. Medical-Behavioral Health Providers</a:t>
            </a:r>
          </a:p>
          <a:p>
            <a:pPr marL="344488" indent="-344488">
              <a:buClr>
                <a:schemeClr val="tx1"/>
              </a:buClr>
              <a:buAutoNum type="arabicPeriod"/>
            </a:pPr>
            <a:r>
              <a:rPr lang="en-US" dirty="0">
                <a:solidFill>
                  <a:schemeClr val="tx1"/>
                </a:solidFill>
              </a:rPr>
              <a:t> Referral on Release to TBI Resources and Supports</a:t>
            </a:r>
          </a:p>
        </p:txBody>
      </p:sp>
    </p:spTree>
    <p:extLst>
      <p:ext uri="{BB962C8B-B14F-4D97-AF65-F5344CB8AC3E}">
        <p14:creationId xmlns:p14="http://schemas.microsoft.com/office/powerpoint/2010/main" val="20003130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538" y="1981200"/>
            <a:ext cx="7772977" cy="1495425"/>
          </a:xfrm>
        </p:spPr>
        <p:txBody>
          <a:bodyPr/>
          <a:lstStyle/>
          <a:p>
            <a:r>
              <a:rPr lang="en-US" dirty="0"/>
              <a:t>Discussion and Recommendations</a:t>
            </a:r>
          </a:p>
        </p:txBody>
      </p:sp>
    </p:spTree>
    <p:extLst>
      <p:ext uri="{BB962C8B-B14F-4D97-AF65-F5344CB8AC3E}">
        <p14:creationId xmlns:p14="http://schemas.microsoft.com/office/powerpoint/2010/main" val="1710241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14067" y="816430"/>
            <a:ext cx="9181896" cy="4441370"/>
          </a:xfrm>
        </p:spPr>
        <p:txBody>
          <a:bodyPr anchor="ctr"/>
          <a:lstStyle/>
          <a:p>
            <a:r>
              <a:rPr lang="en-US" sz="3600" b="1" dirty="0"/>
              <a:t>Adjournment</a:t>
            </a:r>
            <a:br>
              <a:rPr lang="en-US" sz="3600" b="1" dirty="0"/>
            </a:br>
            <a:endParaRPr lang="en-US" sz="2400" dirty="0">
              <a:solidFill>
                <a:schemeClr val="tx1"/>
              </a:solidFill>
            </a:endParaRPr>
          </a:p>
        </p:txBody>
      </p:sp>
    </p:spTree>
    <p:extLst>
      <p:ext uri="{BB962C8B-B14F-4D97-AF65-F5344CB8AC3E}">
        <p14:creationId xmlns:p14="http://schemas.microsoft.com/office/powerpoint/2010/main" val="4243884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6851" y="352425"/>
            <a:ext cx="9143999" cy="730624"/>
          </a:xfrm>
        </p:spPr>
        <p:txBody>
          <a:bodyPr/>
          <a:lstStyle/>
          <a:p>
            <a:r>
              <a:rPr lang="en-US" sz="3600" b="1" dirty="0"/>
              <a:t>Disclosures</a:t>
            </a:r>
          </a:p>
        </p:txBody>
      </p:sp>
      <p:sp>
        <p:nvSpPr>
          <p:cNvPr id="3" name="Content Placeholder 2"/>
          <p:cNvSpPr>
            <a:spLocks noGrp="1"/>
          </p:cNvSpPr>
          <p:nvPr>
            <p:ph idx="4294967295"/>
          </p:nvPr>
        </p:nvSpPr>
        <p:spPr>
          <a:xfrm>
            <a:off x="2809874" y="1400175"/>
            <a:ext cx="7184877" cy="2550920"/>
          </a:xfrm>
          <a:prstGeom prst="rect">
            <a:avLst/>
          </a:prstGeom>
        </p:spPr>
        <p:txBody>
          <a:bodyPr>
            <a:normAutofit/>
          </a:bodyPr>
          <a:lstStyle/>
          <a:p>
            <a:pPr marL="0" indent="0">
              <a:spcBef>
                <a:spcPts val="0"/>
              </a:spcBef>
              <a:buNone/>
            </a:pPr>
            <a:r>
              <a:rPr lang="en-US" sz="2000" dirty="0">
                <a:solidFill>
                  <a:schemeClr val="tx1"/>
                </a:solidFill>
              </a:rPr>
              <a:t>Funding for this presentation was made possible (in part) by the Administration for Community Living. The views expressed in written conference materials or publications and by speakers and moderators do not necessarily reflect the official policies of the Department of Health and Human Services, nor does the mention of trade names, commercial practices, or organizations imply endorsement by the U.S. Government.</a:t>
            </a:r>
          </a:p>
          <a:p>
            <a:endParaRPr lang="en-US" dirty="0"/>
          </a:p>
        </p:txBody>
      </p:sp>
      <p:grpSp>
        <p:nvGrpSpPr>
          <p:cNvPr id="5" name="Group 4"/>
          <p:cNvGrpSpPr/>
          <p:nvPr/>
        </p:nvGrpSpPr>
        <p:grpSpPr>
          <a:xfrm>
            <a:off x="2971535" y="4345627"/>
            <a:ext cx="6738436" cy="1371600"/>
            <a:chOff x="2600060" y="4012252"/>
            <a:chExt cx="6738436" cy="1371600"/>
          </a:xfrm>
        </p:grpSpPr>
        <p:pic>
          <p:nvPicPr>
            <p:cNvPr id="4" name="Picture 3"/>
            <p:cNvPicPr>
              <a:picLocks noChangeAspect="1"/>
            </p:cNvPicPr>
            <p:nvPr/>
          </p:nvPicPr>
          <p:blipFill>
            <a:blip r:embed="rId2"/>
            <a:stretch>
              <a:fillRect/>
            </a:stretch>
          </p:blipFill>
          <p:spPr>
            <a:xfrm>
              <a:off x="2600060" y="4012252"/>
              <a:ext cx="2246708" cy="137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860" y="4012252"/>
              <a:ext cx="1909018" cy="1362872"/>
            </a:xfrm>
            <a:prstGeom prst="rect">
              <a:avLst/>
            </a:prstGeom>
          </p:spPr>
          <p:style>
            <a:lnRef idx="2">
              <a:schemeClr val="accent1"/>
            </a:lnRef>
            <a:fillRef idx="1">
              <a:schemeClr val="lt1"/>
            </a:fillRef>
            <a:effectRef idx="0">
              <a:schemeClr val="accent1"/>
            </a:effectRef>
            <a:fontRef idx="minor">
              <a:schemeClr val="dk1"/>
            </a:fontRef>
          </p:style>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870"/>
            <a:stretch/>
          </p:blipFill>
          <p:spPr>
            <a:xfrm>
              <a:off x="7476861" y="4012253"/>
              <a:ext cx="1861635" cy="1351063"/>
            </a:xfrm>
            <a:prstGeom prst="rect">
              <a:avLst/>
            </a:prstGeom>
          </p:spPr>
          <p:style>
            <a:lnRef idx="2">
              <a:schemeClr val="accent1"/>
            </a:lnRef>
            <a:fillRef idx="1">
              <a:schemeClr val="lt1"/>
            </a:fillRef>
            <a:effectRef idx="0">
              <a:schemeClr val="accent1"/>
            </a:effectRef>
            <a:fontRef idx="minor">
              <a:schemeClr val="dk1"/>
            </a:fontRef>
          </p:style>
        </p:pic>
      </p:grpSp>
    </p:spTree>
    <p:extLst>
      <p:ext uri="{BB962C8B-B14F-4D97-AF65-F5344CB8AC3E}">
        <p14:creationId xmlns:p14="http://schemas.microsoft.com/office/powerpoint/2010/main" val="58571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chemeClr val="bg1">
                    <a:lumMod val="50000"/>
                  </a:schemeClr>
                </a:solidFill>
              </a:rPr>
              <a:t>Updates:</a:t>
            </a:r>
          </a:p>
        </p:txBody>
      </p:sp>
      <p:sp>
        <p:nvSpPr>
          <p:cNvPr id="5" name="TextBox 4"/>
          <p:cNvSpPr txBox="1"/>
          <p:nvPr/>
        </p:nvSpPr>
        <p:spPr>
          <a:xfrm>
            <a:off x="779495" y="1959428"/>
            <a:ext cx="9572621" cy="3785652"/>
          </a:xfrm>
          <a:prstGeom prst="rect">
            <a:avLst/>
          </a:prstGeom>
          <a:noFill/>
        </p:spPr>
        <p:txBody>
          <a:bodyPr wrap="none" rtlCol="0">
            <a:spAutoFit/>
          </a:bodyPr>
          <a:lstStyle/>
          <a:p>
            <a:r>
              <a:rPr lang="en-US" sz="2400" dirty="0">
                <a:solidFill>
                  <a:prstClr val="white">
                    <a:lumMod val="50000"/>
                  </a:prstClr>
                </a:solidFill>
              </a:rPr>
              <a:t>The survey was modified to include the issues discussed in our last meeting.</a:t>
            </a:r>
          </a:p>
          <a:p>
            <a:endParaRPr lang="en-US" sz="2400" dirty="0">
              <a:solidFill>
                <a:prstClr val="white">
                  <a:lumMod val="50000"/>
                </a:prstClr>
              </a:solidFill>
            </a:endParaRPr>
          </a:p>
          <a:p>
            <a:r>
              <a:rPr lang="en-US" sz="2400" dirty="0">
                <a:solidFill>
                  <a:prstClr val="white">
                    <a:lumMod val="50000"/>
                  </a:prstClr>
                </a:solidFill>
              </a:rPr>
              <a:t>Additional logic was added to help gather patient demographic data.</a:t>
            </a:r>
          </a:p>
          <a:p>
            <a:endParaRPr lang="en-US" sz="2400" dirty="0">
              <a:solidFill>
                <a:prstClr val="white">
                  <a:lumMod val="50000"/>
                </a:prstClr>
              </a:solidFill>
            </a:endParaRPr>
          </a:p>
          <a:p>
            <a:r>
              <a:rPr lang="en-US" sz="2400" dirty="0">
                <a:solidFill>
                  <a:prstClr val="white">
                    <a:lumMod val="50000"/>
                  </a:prstClr>
                </a:solidFill>
              </a:rPr>
              <a:t>Further thought was devoted towards clarity in survey groups. </a:t>
            </a:r>
          </a:p>
          <a:p>
            <a:endParaRPr lang="en-US" sz="2400" dirty="0">
              <a:solidFill>
                <a:prstClr val="white">
                  <a:lumMod val="50000"/>
                </a:prstClr>
              </a:solidFill>
            </a:endParaRPr>
          </a:p>
          <a:p>
            <a:endParaRPr lang="en-US" sz="2400" dirty="0">
              <a:solidFill>
                <a:prstClr val="white">
                  <a:lumMod val="50000"/>
                </a:prstClr>
              </a:solidFill>
            </a:endParaRPr>
          </a:p>
          <a:p>
            <a:pPr marL="342900" indent="-342900">
              <a:buFontTx/>
              <a:buChar char="-"/>
            </a:pPr>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p:txBody>
      </p:sp>
      <p:pic>
        <p:nvPicPr>
          <p:cNvPr id="7" name="Picture 6"/>
          <p:cNvPicPr>
            <a:picLocks noChangeAspect="1"/>
          </p:cNvPicPr>
          <p:nvPr/>
        </p:nvPicPr>
        <p:blipFill>
          <a:blip r:embed="rId2"/>
          <a:stretch>
            <a:fillRect/>
          </a:stretch>
        </p:blipFill>
        <p:spPr>
          <a:xfrm>
            <a:off x="10295709" y="498860"/>
            <a:ext cx="1058091" cy="1058091"/>
          </a:xfrm>
          <a:prstGeom prst="rect">
            <a:avLst/>
          </a:prstGeom>
        </p:spPr>
      </p:pic>
    </p:spTree>
    <p:extLst>
      <p:ext uri="{BB962C8B-B14F-4D97-AF65-F5344CB8AC3E}">
        <p14:creationId xmlns:p14="http://schemas.microsoft.com/office/powerpoint/2010/main" val="5488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chemeClr val="bg1">
                    <a:lumMod val="50000"/>
                  </a:schemeClr>
                </a:solidFill>
              </a:rPr>
              <a:t>Special Acknowledgement:</a:t>
            </a:r>
          </a:p>
        </p:txBody>
      </p:sp>
      <p:sp>
        <p:nvSpPr>
          <p:cNvPr id="5" name="TextBox 4"/>
          <p:cNvSpPr txBox="1"/>
          <p:nvPr/>
        </p:nvSpPr>
        <p:spPr>
          <a:xfrm>
            <a:off x="838200" y="2229394"/>
            <a:ext cx="10574305" cy="1569660"/>
          </a:xfrm>
          <a:prstGeom prst="rect">
            <a:avLst/>
          </a:prstGeom>
          <a:noFill/>
        </p:spPr>
        <p:txBody>
          <a:bodyPr wrap="none" rtlCol="0">
            <a:spAutoFit/>
          </a:bodyPr>
          <a:lstStyle/>
          <a:p>
            <a:r>
              <a:rPr lang="en-US" sz="2400" dirty="0">
                <a:solidFill>
                  <a:prstClr val="white">
                    <a:lumMod val="50000"/>
                  </a:prstClr>
                </a:solidFill>
              </a:rPr>
              <a:t>Angela White-Randolph provided incredible insights on how to improve the survey!</a:t>
            </a:r>
          </a:p>
          <a:p>
            <a:endParaRPr lang="en-US" sz="2400" dirty="0">
              <a:solidFill>
                <a:prstClr val="white">
                  <a:lumMod val="50000"/>
                </a:prstClr>
              </a:solidFill>
            </a:endParaRPr>
          </a:p>
          <a:p>
            <a:endParaRPr lang="en-US" sz="2400" dirty="0">
              <a:solidFill>
                <a:prstClr val="white">
                  <a:lumMod val="50000"/>
                </a:prstClr>
              </a:solidFill>
            </a:endParaRPr>
          </a:p>
          <a:p>
            <a:endParaRPr lang="en-US" sz="2400" dirty="0">
              <a:solidFill>
                <a:prstClr val="white">
                  <a:lumMod val="50000"/>
                </a:prstClr>
              </a:solidFill>
            </a:endParaRPr>
          </a:p>
        </p:txBody>
      </p:sp>
      <p:pic>
        <p:nvPicPr>
          <p:cNvPr id="7" name="Picture 6"/>
          <p:cNvPicPr>
            <a:picLocks noChangeAspect="1"/>
          </p:cNvPicPr>
          <p:nvPr/>
        </p:nvPicPr>
        <p:blipFill>
          <a:blip r:embed="rId2"/>
          <a:stretch>
            <a:fillRect/>
          </a:stretch>
        </p:blipFill>
        <p:spPr>
          <a:xfrm>
            <a:off x="10295709" y="498860"/>
            <a:ext cx="1058091" cy="1058091"/>
          </a:xfrm>
          <a:prstGeom prst="rect">
            <a:avLst/>
          </a:prstGeom>
        </p:spPr>
      </p:pic>
    </p:spTree>
    <p:extLst>
      <p:ext uri="{BB962C8B-B14F-4D97-AF65-F5344CB8AC3E}">
        <p14:creationId xmlns:p14="http://schemas.microsoft.com/office/powerpoint/2010/main" val="2997486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3098</Words>
  <Application>Microsoft Macintosh PowerPoint</Application>
  <PresentationFormat>Widescreen</PresentationFormat>
  <Paragraphs>604</Paragraphs>
  <Slides>75</Slides>
  <Notes>4</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75</vt:i4>
      </vt:variant>
    </vt:vector>
  </HeadingPairs>
  <TitlesOfParts>
    <vt:vector size="95" baseType="lpstr">
      <vt:lpstr>ＭＳ Ｐゴシック</vt:lpstr>
      <vt:lpstr>Adobe Fangsong Std R</vt:lpstr>
      <vt:lpstr>Arial</vt:lpstr>
      <vt:lpstr>Calibri</vt:lpstr>
      <vt:lpstr>Calibri Light</vt:lpstr>
      <vt:lpstr>Cambria</vt:lpstr>
      <vt:lpstr>Courier New</vt:lpstr>
      <vt:lpstr>Franklin Gothic Demi</vt:lpstr>
      <vt:lpstr>Harlow Solid Italic</vt:lpstr>
      <vt:lpstr>HelveticaNeueLT Std</vt:lpstr>
      <vt:lpstr>Lato Light</vt:lpstr>
      <vt:lpstr>Magneto</vt:lpstr>
      <vt:lpstr>News Gothic MT</vt:lpstr>
      <vt:lpstr>Times New Roman</vt:lpstr>
      <vt:lpstr>Verdana</vt:lpstr>
      <vt:lpstr>Wingdings</vt:lpstr>
      <vt:lpstr>Wingdings 2</vt:lpstr>
      <vt:lpstr>Breeze</vt:lpstr>
      <vt:lpstr>Office Theme</vt:lpstr>
      <vt:lpstr>1_Office Theme</vt:lpstr>
      <vt:lpstr>PowerPoint Presentation</vt:lpstr>
      <vt:lpstr> October 9-10, 2019  Indianapolis | IU Health Neuroscience Center</vt:lpstr>
      <vt:lpstr>PowerPoint Presentation</vt:lpstr>
      <vt:lpstr>PowerPoint Presentation</vt:lpstr>
      <vt:lpstr>Register online to attend,  sponsor and/or exhibit  https://www.resourcefacilitationrtc.com/events  For more information, contact:   Wendy Waldman at 317.329.2235 or wendy.waldman@rhin.com   </vt:lpstr>
      <vt:lpstr> We hope to see you in October!</vt:lpstr>
      <vt:lpstr>Indiana Needs &amp; Resource Assessment Survey</vt:lpstr>
      <vt:lpstr>Updates:</vt:lpstr>
      <vt:lpstr>Special Acknowledgement:</vt:lpstr>
      <vt:lpstr>Preliminary Survey Results</vt:lpstr>
      <vt:lpstr>Preliminary Survey Results</vt:lpstr>
      <vt:lpstr>Preliminary Survey Results</vt:lpstr>
      <vt:lpstr>PowerPoint Presentation</vt:lpstr>
      <vt:lpstr>PowerPoint Presentation</vt:lpstr>
      <vt:lpstr>                 ACL RF CASE STUDY   TBI is a risk factor for opioid misuse and  overdose, substance abuse, psychiatric difficulties, involvement with the criminal justice system, and additional TBI/ABI</vt:lpstr>
      <vt:lpstr>ACL Client TBI-ABI History</vt:lpstr>
      <vt:lpstr>History of Substance Abuse</vt:lpstr>
      <vt:lpstr>Criminal History</vt:lpstr>
      <vt:lpstr>Most Recent Injury</vt:lpstr>
      <vt:lpstr>ACL Resource Facilitation (RF) </vt:lpstr>
      <vt:lpstr>Testing Completed at RF Intake</vt:lpstr>
      <vt:lpstr>PowerPoint Presentation</vt:lpstr>
      <vt:lpstr>PowerPoint Presentation</vt:lpstr>
      <vt:lpstr>PowerPoint Presentation</vt:lpstr>
      <vt:lpstr>PowerPoint Presentation</vt:lpstr>
      <vt:lpstr>Summary</vt:lpstr>
      <vt:lpstr>Task Force Updates     ACL Hill Day Update  Michael Clements Consumer Task Force</vt:lpstr>
      <vt:lpstr>Evidenced-Based Outcomes  Gordon J. Horn, PhD Deputy Director National Analytics &amp; Outcomes NeuroRestorative </vt:lpstr>
      <vt:lpstr>  Introduction</vt:lpstr>
      <vt:lpstr> Outcomes</vt:lpstr>
      <vt:lpstr>Treatment</vt:lpstr>
      <vt:lpstr>Treatment Efficacy</vt:lpstr>
      <vt:lpstr>Treatment Efficacy</vt:lpstr>
      <vt:lpstr>Treatment Efficacy</vt:lpstr>
      <vt:lpstr>Treatment Efficacy</vt:lpstr>
      <vt:lpstr>Treatment Efficacy</vt:lpstr>
      <vt:lpstr>Treatment Efficacy</vt:lpstr>
      <vt:lpstr>Treatment Efficacy</vt:lpstr>
      <vt:lpstr>Treatment Efficacy</vt:lpstr>
      <vt:lpstr>Treatment Efficacy</vt:lpstr>
      <vt:lpstr>Modeling Outcomes</vt:lpstr>
      <vt:lpstr>Treatment Model of Care – Rasch Analysis</vt:lpstr>
      <vt:lpstr>Efficacy</vt:lpstr>
      <vt:lpstr>Treatment Efficacy</vt:lpstr>
      <vt:lpstr>Treatment Efficacy</vt:lpstr>
      <vt:lpstr>Treatment Efficacy</vt:lpstr>
      <vt:lpstr>Treatment Efficacy</vt:lpstr>
      <vt:lpstr>Treatment Efficacy – Targeted Interventions</vt:lpstr>
      <vt:lpstr>Treatment Efficacy – Targeted Interventions</vt:lpstr>
      <vt:lpstr>Treatment Efficacy – Targeted Interventions</vt:lpstr>
      <vt:lpstr>Treatment Efficacy</vt:lpstr>
      <vt:lpstr>Treatment Efficacy – Prevention</vt:lpstr>
      <vt:lpstr>Treatment Efficacy – Prevention</vt:lpstr>
      <vt:lpstr> </vt:lpstr>
      <vt:lpstr> </vt:lpstr>
      <vt:lpstr> </vt:lpstr>
      <vt:lpstr> </vt:lpstr>
      <vt:lpstr>PowerPoint Presentation</vt:lpstr>
      <vt:lpstr> </vt:lpstr>
      <vt:lpstr> Questions</vt:lpstr>
      <vt:lpstr>BREAK</vt:lpstr>
      <vt:lpstr>Indiana Snapshot   Lance Trexler, PhD, FACRM Judy Reuter</vt:lpstr>
      <vt:lpstr>Indiana Snapshot for ACL Grant   Who is our target audience?</vt:lpstr>
      <vt:lpstr>What story do we want to tell?</vt:lpstr>
      <vt:lpstr>How will we tell the story?</vt:lpstr>
      <vt:lpstr>ACL Timeline: Disseminate by Sept 2019   How will we disseminate?</vt:lpstr>
      <vt:lpstr>New ACL Product: Best Practices Guideline for TBI  in the Criminal Justice System  Lance Trexler, PhD, HSPP, FACRM </vt:lpstr>
      <vt:lpstr>Indiana ACL TBI Grant</vt:lpstr>
      <vt:lpstr>What We Know</vt:lpstr>
      <vt:lpstr>Adolescent TBI and Crime</vt:lpstr>
      <vt:lpstr>Effects of TBI on IDOC</vt:lpstr>
      <vt:lpstr>ACL TBI-Criminal Justice  Best Practice Guidelines</vt:lpstr>
      <vt:lpstr>Discussion and Recommendations</vt:lpstr>
      <vt:lpstr>Adjournment </vt:lpstr>
      <vt:lpstr>Disclosures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Reuter</dc:creator>
  <cp:lastModifiedBy>Microsoft Office User</cp:lastModifiedBy>
  <cp:revision>142</cp:revision>
  <cp:lastPrinted>2019-06-06T14:15:07Z</cp:lastPrinted>
  <dcterms:created xsi:type="dcterms:W3CDTF">2018-09-04T21:41:46Z</dcterms:created>
  <dcterms:modified xsi:type="dcterms:W3CDTF">2019-10-25T19:44:30Z</dcterms:modified>
</cp:coreProperties>
</file>